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omments/modernComment_104_3F0EA205.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2359B4-B1A2-7A77-D462-5B430DD8FC16}" name="B A S I C Safety Solutions" initials="BASICSS" userId="1d5ef8ca9723ca3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68"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omments/modernComment_104_3F0EA205.xml><?xml version="1.0" encoding="utf-8"?>
<p188:cmLst xmlns:a="http://schemas.openxmlformats.org/drawingml/2006/main" xmlns:r="http://schemas.openxmlformats.org/officeDocument/2006/relationships" xmlns:p188="http://schemas.microsoft.com/office/powerpoint/2018/8/main">
  <p188:cm id="{9D49CBE7-AD82-4990-89B2-F6ADB49B433A}" authorId="{E92359B4-B1A2-7A77-D462-5B430DD8FC16}" created="2022-10-31T13:57:01.774">
    <ac:deMkLst xmlns:ac="http://schemas.microsoft.com/office/drawing/2013/main/command">
      <pc:docMk xmlns:pc="http://schemas.microsoft.com/office/powerpoint/2013/main/command"/>
      <pc:sldMk xmlns:pc="http://schemas.microsoft.com/office/powerpoint/2013/main/command" cId="1057923589" sldId="260"/>
      <ac:spMk id="41" creationId="{C8A188AB-4EC3-4A12-977A-F1C0CC536780}"/>
    </ac:deMkLst>
    <p188:txBody>
      <a:bodyPr/>
      <a:lstStyle/>
      <a:p>
        <a:r>
          <a:rPr lang="en-GB"/>
          <a:t>The best way to secure managements commitment is to have their signature on the policy/policies or ensure that a proof of communication exists in your system with their signature as proof of them being informed.  It is important not to assume that management will acknowledge they were informed if you do not have physical proof thereof, this could lead you to losing unnecessary points in a systems audit.</a:t>
        </a:r>
      </a:p>
    </p188:txBody>
  </p188:cm>
  <p188:cm id="{E3CD839E-82C9-4734-8D9A-391028268F21}" authorId="{E92359B4-B1A2-7A77-D462-5B430DD8FC16}" created="2022-10-31T14:03:35.215">
    <ac:deMkLst xmlns:ac="http://schemas.microsoft.com/office/drawing/2013/main/command">
      <pc:docMk xmlns:pc="http://schemas.microsoft.com/office/powerpoint/2013/main/command"/>
      <pc:sldMk xmlns:pc="http://schemas.microsoft.com/office/powerpoint/2013/main/command" cId="1057923589" sldId="260"/>
      <ac:spMk id="78" creationId="{96D5BCA4-FD93-4927-A8C3-2C89673F700E}"/>
    </ac:deMkLst>
    <p188:txBody>
      <a:bodyPr/>
      <a:lstStyle/>
      <a:p>
        <a:r>
          <a:rPr lang="en-GB"/>
          <a:t>QHSE OBJECTIVES
Ensure that these objectives are reasonably attainable.  This means you should consult with your finance manager/site manager/CEO and set objectives and targets that are reasonable, practicable and most definitely obtainable.  As time progresses you can look at "higher" objectives, that will require more commitment from management.  With your kick off rather set attainable objectives, this way you can show continual improvement, rather than setting unattainable objectives and targets that your will not be able to reach.</a:t>
        </a:r>
      </a:p>
    </p188:txBody>
  </p188:cm>
  <p188:cm id="{1CB58390-966F-4886-8E56-E4EF97849A07}" authorId="{E92359B4-B1A2-7A77-D462-5B430DD8FC16}" created="2022-10-31T14:06:01.273">
    <ac:deMkLst xmlns:ac="http://schemas.microsoft.com/office/drawing/2013/main/command">
      <pc:docMk xmlns:pc="http://schemas.microsoft.com/office/powerpoint/2013/main/command"/>
      <pc:sldMk xmlns:pc="http://schemas.microsoft.com/office/powerpoint/2013/main/command" cId="1057923589" sldId="260"/>
      <ac:spMk id="75" creationId="{EB3EDC2A-A535-4909-85C6-B3938DFDF6D7}"/>
    </ac:deMkLst>
    <p188:txBody>
      <a:bodyPr/>
      <a:lstStyle/>
      <a:p>
        <a:r>
          <a:rPr lang="en-GB"/>
          <a:t>SAFETY LEADERSHIP PROGRAMME
Providing safety leadership training so that safety leadership becomes a corporate value. Effectiveness assessment of the training strategy revolves around employees visibly observing the leadership commitment to a safe workplace, and leaders in the organization being more knowledgeable on safety with line management accepting their safety responsibilities.
Encouraging the management team (from the most senior down) to exhibit visible leadership commitment to a safe workplace. This visible demonstration appears to take the form of chairing of safety meetings; Ownership of the SMS (i.e. conducting risk assessments, investigating accidents); Involvement in quarterly reviews &amp; training; Two-way dialogues about safety with personnel; and, Site safety tours. Effectiveness is assessed by monitoring the number and quality of managerial observations / conversations (leading indicator). </a:t>
        </a:r>
      </a:p>
    </p188:txBody>
  </p188:cm>
  <p188:cm id="{9EA7E922-C107-46E8-B436-E31F2BF6B82C}" authorId="{E92359B4-B1A2-7A77-D462-5B430DD8FC16}" created="2022-10-31T14:11:50.757">
    <ac:deMkLst xmlns:ac="http://schemas.microsoft.com/office/drawing/2013/main/command">
      <pc:docMk xmlns:pc="http://schemas.microsoft.com/office/powerpoint/2013/main/command"/>
      <pc:sldMk xmlns:pc="http://schemas.microsoft.com/office/powerpoint/2013/main/command" cId="1057923589" sldId="260"/>
      <ac:spMk id="93" creationId="{41ECC68D-A6E8-4E2A-B4DE-1F6BEE8D099A}"/>
    </ac:deMkLst>
    <p188:txBody>
      <a:bodyPr/>
      <a:lstStyle/>
      <a:p>
        <a:r>
          <a:rPr lang="en-GB"/>
          <a:t>Check your employee appointments and ensure that they have the minimum requirements for their designation.  
Set up a training plan/matrix with target dates to have the training completed by.
Discuss this training plan with the individuals, it is important to ensure that those appointed into their positions know and understand the implications of their designations as well as any liability their designations may carry.
It is also important to ensure that they have a genuine interest in their specific career path,  compliance is important, but employee job satisfaction and one on one consultation with employees goes along way to helping creating a positive, supportive workplace with employees that feel heard and as though they to have a vested interest in the success of the company.</a:t>
        </a:r>
      </a:p>
    </p188:txBody>
  </p188:cm>
  <p188:cm id="{D0971205-0EAE-4F51-8B69-3117F36670D9}" authorId="{E92359B4-B1A2-7A77-D462-5B430DD8FC16}" created="2022-10-31T14:17:00.781">
    <ac:deMkLst xmlns:ac="http://schemas.microsoft.com/office/drawing/2013/main/command">
      <pc:docMk xmlns:pc="http://schemas.microsoft.com/office/powerpoint/2013/main/command"/>
      <pc:sldMk xmlns:pc="http://schemas.microsoft.com/office/powerpoint/2013/main/command" cId="1057923589" sldId="260"/>
      <ac:spMk id="90" creationId="{D49A9E73-1BD1-4F63-BEE9-C8885093339B}"/>
    </ac:deMkLst>
    <p188:txBody>
      <a:bodyPr/>
      <a:lstStyle/>
      <a:p>
        <a:r>
          <a:rPr lang="en-GB"/>
          <a:t>List down activity and task inspections In writing an inspection test plan, the work activities should be written chronologically. Better yet following the sequence of works described in the method statement. Under each activity, provide the appropriate description by putting in the succeeding inspections.
2. Include code and reference documents
Each inspection will have different requirements or standards to meet. An inspection test plan must be able to clearly reference these documents. Code and standards are commonly referenced to the following:
Contract documents/specification
Contract drawings
Approved workshop drawings and/or calculations
Regulatory requirements
International standards
Municipal guidelines
Company specifications and requirements.
Manufacturers’ recommendations
On the inspection plan/form, also indicate the reference numbers to the documents that will serve as evidence to verify the inspection. This is usually written in the last column of the form.
3. Set the inspection criteria
In the inspection or verification section of the inspection test plan, the contractor, consultant or engineer, and client or employer will be involved. The parties involved should determine their responsibilities based on the inspection process criteria, and it should be done before works start, to avoid confusion and compromises. Below is the inspection process criteria for every inspection plan item:
Surveillance (S) – this means attendance on site can be random and that there is no need for signature on the inspection request or its accompanying documentation.
Execution (E) – this means attendance on site is required, and signature is always on the inspection request and checklist.
Witness (W) – this means that attendance is expected on site, and that a signature will be required on the inspection request and checklist. In any case that the signatory is not present, they may follow up on the work and proceed with the work and sign the document(s) later.
Hold Point (H) – this refers to attendance on site being mandatory, and requiring a signature on the check sheet of the inspection request during the inspection to release the following work.
Review (R) – this pertains to documents to be reviewed. No signature is needed on the inspection request or any of its accompanying document(s).
Records (RE) – this means documentation to be recorded. No signature will be required on the inspection request or any of its accompanying document(s).
Accompany Inspections Plan with a Checklist
An inspection checklist is usually attached to the inspection request. Inspection and test plan checklists are designed to assist customers in assessing the contractor’s ITP. It indicates checks done in each work area before and during the inspection.
6. Use an Inspection Plan Template
Cut down on the time spent in doing the documentation from scratch. Use a ready-made and ready-to-use inspection test plan template. Templates can help give you a good idea of the structure and approach and provide guidelines for those performing the inspections.  This also ensure conformity and consistency.</a:t>
        </a:r>
      </a:p>
    </p188:txBody>
  </p188:cm>
  <p188:cm id="{FD6B78DB-FC3B-41E1-9F1E-828A485F7936}" authorId="{E92359B4-B1A2-7A77-D462-5B430DD8FC16}" created="2022-10-31T14:26:43.118">
    <ac:deMkLst xmlns:ac="http://schemas.microsoft.com/office/drawing/2013/main/command">
      <pc:docMk xmlns:pc="http://schemas.microsoft.com/office/powerpoint/2013/main/command"/>
      <pc:sldMk xmlns:pc="http://schemas.microsoft.com/office/powerpoint/2013/main/command" cId="1057923589" sldId="260"/>
      <ac:spMk id="84" creationId="{0DFE253C-7408-4C01-AD16-FF9916B134CE}"/>
    </ac:deMkLst>
    <p188:txBody>
      <a:bodyPr/>
      <a:lstStyle/>
      <a:p>
        <a:r>
          <a:rPr lang="en-GB"/>
          <a:t>A good wellness employee program should be customized to fit the needs and goals of your company. Here are some ways you can implement a successful employee wellness program:
1. Assess your employees to evaluate their needs
Gathering information about the health and other personal goals of your employees can help you develop a wellness program and provide services that are most beneficial to the organization. Conducting surveys or creating simple questionnaires can provide key insight into any obstacles your employees may be trying to overcome, which topics they're interested in learning more about and their specific wellness goals.
2. Set goals that benefit employees and the organization
Wellness programs should be tailored to the needs and goals of your employees. For example, if your job requires employees to sit at a desk for most of the day, creating an on-site fitness center or offering yoga classes is one way to increase movement and encourage exercise. If a goal of your organization is to improve their eating habits, offering fresh fruits and vegetables or other healthy alternatives can promote healthier nutritional habits.
3. Have a dedicated wellness team or committee
If you have the money, resources and willing participants, assembling a dedicated wellness team or committee to oversee the program can provide structure and the necessary effort needed to implement an effective program. A wellness team can thoroughly plan out, initiate and advocate for the program within your organization. A wellness team should include employees representative of all levels and departments, including executives, human resources, information technology and the primary employee population.
4. Set a budget for your wellness program
Setting a budget for your wellness program can help you determine various components of the program, including the incentives you can offer your employees. Depending on the specific initiatives and the scope of your program, there may be various expenses related to the cost of incentives, activities and program development. Thoroughly planning out your program can help determine a budget that corresponds to your organization's available resources and needs.
5. Provide options to your employees
Creating a wellness program that offers options that appeal to all of your employees is one way to maximize engagement and participation in the program. Incorporating various aspects of wellness can help you create a well-rounded program. Some examples include:
Physical health
Employees often express the challenges of creating a sustainable workout or fitness plan that aligns with their work schedule. Creating initiatives that promote and encourage exercise can help employees achieve both personal and collective organizational goals in a practical way. Companies can create various initiatives that target physical health, including offering seasonal or annual gym memberships, creating an on-site fitness room or center or organizing physical activities outside of the work.
Nutrition
Many employees are interested in improving their eating habits. Providing healthy lunch, snack and beverage options, offering workshops or courses on improving eating habits, hiring a nutrition counselor or establishing a partnership with a local food company who can cater weekly lunches are some examples of initiatives related to nutrition.
Financial wellness
Finances can be a significant contributing factor to stress in employees. Establishing initiatives that promote financial wellness can help to relieve that stress. Organizations can offer financial educational opportunities, benefits such as tuition or student loan assistance, workshops and financial tools, such as software apps that can help employees track and manage their finances.
Mental and emotional wellness
A comprehensive wellness program includes initiatives focused on improving the mental and emotional well-being of employees. Examples of mental and emotional wellness include:
Regularly conducting check-ins
Providing on-site counseling
Promoting stress management
Allowing for flexibility in work schedules, such as work-from-home days
Creating peaceful break rooms
6. Develop an employee wellness policy
Developing an employee wellness policy is important to clearly articulate your commitment to the health and well-being of your employees. A wellness policy should provide guidelines and details about each initiative or program being implemented and any objectives. If you're creating a program that requires your employees to enroll, this step is especially useful in providing a comprehensive overview of any rules they should consider before participating. Employee wellness policies also help to make your employees aware of the program.
7. Provide incentives
Providing valuable incentives to your employees can increase participation and engagement and help achieve your organization's wellness goals. You can create incentives based on participation, progress or outcomes. Knowing what your employees are interested in and value can help you determine the best rewards. Examples of incentives include:
Cash bonuses
Gift cards
An extra vacation day or additional time off
Free individual or team lunches
Employee discounts
Raffle items
Allowing work from home days
Company trips or retreats
8. Incorporate feedback for future improvements
A good employee wellness program continuously grows to improve and fit the needs of an organization. A great way to improve a wellness program is by creating opportunities for employees to provide constructive feedback about specific initiatives or the overall structure of the program. You can create a survey or allow employees to provide open-ended feedback. Regularly checking in on your organization's feelings toward the program can help guide decisions and apply effective changes.
9. Offer in-office solutions
Offering in-office solutions and services to your employees can increase the accessibility and convenience of your wellness program. For example, if your building has conference rooms that are frequently vacant, you can transform them into a yoga room or a quiet break room. You can also permanently designate an area or two of your office to a fitness room or center. The convenience can increase and encourage more participation in your program .</a:t>
        </a:r>
      </a:p>
    </p188:txBody>
  </p188:cm>
  <p188:cm id="{E93D5863-CB37-40A1-8518-15349E3D341D}" authorId="{E92359B4-B1A2-7A77-D462-5B430DD8FC16}" created="2022-10-31T14:32:57.275">
    <ac:deMkLst xmlns:ac="http://schemas.microsoft.com/office/drawing/2013/main/command">
      <pc:docMk xmlns:pc="http://schemas.microsoft.com/office/powerpoint/2013/main/command"/>
      <pc:sldMk xmlns:pc="http://schemas.microsoft.com/office/powerpoint/2013/main/command" cId="1057923589" sldId="260"/>
      <ac:spMk id="115" creationId="{40F5410C-98C3-41D1-BA98-40AC141FBF0B}"/>
    </ac:deMkLst>
    <p188:txBody>
      <a:bodyPr/>
      <a:lstStyle/>
      <a:p>
        <a:r>
          <a:rPr lang="en-GB"/>
          <a:t>You need to define the project, formalise its purpose, and include an overview of the strategy
You’ll have to pin down the business objectives, KPIs and smart goals supported by the strategy
You’ll want to carefully cost out the strategy to ensure it is affordable – what’s the budget? 
(remember consultation with the financial department is key to ensure that rewards can indeed be offered)
Create a breakdown of formal, informal, and day-to-day staff recognition activities
Include your rewards and recognition policy and, if relevant, formalise details like peer and manager recognition awards
Set the right strategy implementation and other responsibilities
Reveal how the strategy will be assessed to the employees, again this shows that they are important as you keep them informed.
Employees need to feel part of a process and not as though things are happening "to them"  albeit that this is a good thing.</a:t>
        </a:r>
      </a:p>
    </p188:txBody>
  </p188:cm>
  <p188:cm id="{FF7EFD0F-97F6-4C26-A738-07E1AD066071}" authorId="{E92359B4-B1A2-7A77-D462-5B430DD8FC16}" created="2022-10-31T14:51:52.652">
    <ac:deMkLst xmlns:ac="http://schemas.microsoft.com/office/drawing/2013/main/command">
      <pc:docMk xmlns:pc="http://schemas.microsoft.com/office/powerpoint/2013/main/command"/>
      <pc:sldMk xmlns:pc="http://schemas.microsoft.com/office/powerpoint/2013/main/command" cId="1057923589" sldId="260"/>
      <ac:spMk id="111" creationId="{DE5179A5-AA28-48EE-B1B6-D5765D518EC4}"/>
    </ac:deMkLst>
    <p188:txBody>
      <a:bodyPr/>
      <a:lstStyle/>
      <a:p>
        <a:r>
          <a:rPr lang="en-GB"/>
          <a:t>Again - Reasonably practicable.
Donate waste paper shredding's to schools, or pet shops.
Consult with the creches, primary school and local artists to see if they would be interested in empty toilet rolls, plastic bottles, glass bottles etc.
Set up containers to catch water from air conditioners to water plants or use for dust suppression.
Look to homeless shelters for donating damaged or small overalls and work shirts, old safety boots.  (ensure these items are thoroughly washed and decontaminated prior to donation)
Fill old paint containers with cement and use them to plant put up safety signs etc.
Commit the arrangements to paper in the form of a policy, and ensure you have managements involvement and commitment in maintaining this.
</a:t>
        </a:r>
      </a:p>
    </p188:txBody>
  </p188:cm>
  <p188:cm id="{394C104D-0972-474E-A847-E993D1C8F8C7}" authorId="{E92359B4-B1A2-7A77-D462-5B430DD8FC16}" created="2022-10-31T14:53:27.774">
    <ac:txMkLst xmlns:ac="http://schemas.microsoft.com/office/drawing/2013/main/command">
      <pc:docMk xmlns:pc="http://schemas.microsoft.com/office/powerpoint/2013/main/command"/>
      <pc:sldMk xmlns:pc="http://schemas.microsoft.com/office/powerpoint/2013/main/command" cId="1057923589" sldId="260"/>
      <ac:spMk id="107" creationId="{886A2996-A96A-4241-917C-A349214A563C}"/>
      <ac:txMk cp="0" len="21">
        <ac:context len="22" hash="2918411049"/>
      </ac:txMk>
    </ac:txMkLst>
    <p188:pos x="2342587" y="288518"/>
    <p188:txBody>
      <a:bodyPr/>
      <a:lstStyle/>
      <a:p>
        <a:r>
          <a:rPr lang="en-GB"/>
          <a:t>Ensure your contractors have your specifications/requirements and provide them with audit criteria so they are well aware of what is required of them.</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A6597-02C6-E2BF-82B9-5F72105695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C4B4B7-C6C3-27EA-EC1B-A45AB14F32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EB86A3-ABAC-3CDD-2126-1FEE745DF407}"/>
              </a:ext>
            </a:extLst>
          </p:cNvPr>
          <p:cNvSpPr>
            <a:spLocks noGrp="1"/>
          </p:cNvSpPr>
          <p:nvPr>
            <p:ph type="dt" sz="half" idx="10"/>
          </p:nvPr>
        </p:nvSpPr>
        <p:spPr/>
        <p:txBody>
          <a:bodyPr/>
          <a:lstStyle/>
          <a:p>
            <a:fld id="{4021D925-BA4B-E548-AFFC-0D8AC3C99AE9}" type="datetimeFigureOut">
              <a:rPr lang="en-US" smtClean="0"/>
              <a:t>10/31/2022</a:t>
            </a:fld>
            <a:endParaRPr lang="en-US"/>
          </a:p>
        </p:txBody>
      </p:sp>
      <p:sp>
        <p:nvSpPr>
          <p:cNvPr id="5" name="Footer Placeholder 4">
            <a:extLst>
              <a:ext uri="{FF2B5EF4-FFF2-40B4-BE49-F238E27FC236}">
                <a16:creationId xmlns:a16="http://schemas.microsoft.com/office/drawing/2014/main" id="{D2CC0220-E781-4E31-AEF8-CB691AC8C5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70990C-CC8C-0FE0-328F-31C1FB261E8D}"/>
              </a:ext>
            </a:extLst>
          </p:cNvPr>
          <p:cNvSpPr>
            <a:spLocks noGrp="1"/>
          </p:cNvSpPr>
          <p:nvPr>
            <p:ph type="sldNum" sz="quarter" idx="12"/>
          </p:nvPr>
        </p:nvSpPr>
        <p:spPr/>
        <p:txBody>
          <a:bodyPr/>
          <a:lstStyle/>
          <a:p>
            <a:fld id="{C8FA5BA7-66FF-BE4B-9BB6-E99C235AB02A}" type="slidenum">
              <a:rPr lang="en-US" smtClean="0"/>
              <a:t>‹#›</a:t>
            </a:fld>
            <a:endParaRPr lang="en-US"/>
          </a:p>
        </p:txBody>
      </p:sp>
    </p:spTree>
    <p:extLst>
      <p:ext uri="{BB962C8B-B14F-4D97-AF65-F5344CB8AC3E}">
        <p14:creationId xmlns:p14="http://schemas.microsoft.com/office/powerpoint/2010/main" val="2490502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401544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A2CA5-BB94-0165-8200-9A35F04744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40EF5F-DBAD-1DEC-EF1D-A7E621D5E6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96570-DECF-D432-D859-A400D4BA5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1D925-BA4B-E548-AFFC-0D8AC3C99AE9}" type="datetimeFigureOut">
              <a:rPr lang="en-US" smtClean="0"/>
              <a:t>10/31/2022</a:t>
            </a:fld>
            <a:endParaRPr lang="en-US"/>
          </a:p>
        </p:txBody>
      </p:sp>
      <p:sp>
        <p:nvSpPr>
          <p:cNvPr id="5" name="Footer Placeholder 4">
            <a:extLst>
              <a:ext uri="{FF2B5EF4-FFF2-40B4-BE49-F238E27FC236}">
                <a16:creationId xmlns:a16="http://schemas.microsoft.com/office/drawing/2014/main" id="{5DC821A6-41A0-C790-E614-574C649291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4E9E27-BB61-3A41-D01C-63BD53D450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A5BA7-66FF-BE4B-9BB6-E99C235AB02A}" type="slidenum">
              <a:rPr lang="en-US" smtClean="0"/>
              <a:t>‹#›</a:t>
            </a:fld>
            <a:endParaRPr lang="en-US"/>
          </a:p>
        </p:txBody>
      </p:sp>
    </p:spTree>
    <p:extLst>
      <p:ext uri="{BB962C8B-B14F-4D97-AF65-F5344CB8AC3E}">
        <p14:creationId xmlns:p14="http://schemas.microsoft.com/office/powerpoint/2010/main" val="422825443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104_3F0EA20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Graphic 185">
            <a:extLst>
              <a:ext uri="{FF2B5EF4-FFF2-40B4-BE49-F238E27FC236}">
                <a16:creationId xmlns:a16="http://schemas.microsoft.com/office/drawing/2014/main" id="{C48F7A6A-99FB-4AD1-91E7-3431FE031516}"/>
              </a:ext>
            </a:extLst>
          </p:cNvPr>
          <p:cNvSpPr/>
          <p:nvPr/>
        </p:nvSpPr>
        <p:spPr>
          <a:xfrm>
            <a:off x="4229097" y="1549814"/>
            <a:ext cx="3733804" cy="3758368"/>
          </a:xfrm>
          <a:custGeom>
            <a:avLst/>
            <a:gdLst>
              <a:gd name="connsiteX0" fmla="*/ 2905030 w 2895600"/>
              <a:gd name="connsiteY0" fmla="*/ 1457801 h 2914650"/>
              <a:gd name="connsiteX1" fmla="*/ 2734818 w 2895600"/>
              <a:gd name="connsiteY1" fmla="*/ 2143220 h 2914650"/>
              <a:gd name="connsiteX2" fmla="*/ 2345531 w 2895600"/>
              <a:gd name="connsiteY2" fmla="*/ 2028444 h 2914650"/>
              <a:gd name="connsiteX3" fmla="*/ 1624013 w 2895600"/>
              <a:gd name="connsiteY3" fmla="*/ 2752820 h 2914650"/>
              <a:gd name="connsiteX4" fmla="*/ 1639729 w 2895600"/>
              <a:gd name="connsiteY4" fmla="*/ 2903601 h 2914650"/>
              <a:gd name="connsiteX5" fmla="*/ 1452467 w 2895600"/>
              <a:gd name="connsiteY5" fmla="*/ 2915603 h 2914650"/>
              <a:gd name="connsiteX6" fmla="*/ 1265301 w 2895600"/>
              <a:gd name="connsiteY6" fmla="*/ 2903601 h 2914650"/>
              <a:gd name="connsiteX7" fmla="*/ 1281017 w 2895600"/>
              <a:gd name="connsiteY7" fmla="*/ 2752820 h 2914650"/>
              <a:gd name="connsiteX8" fmla="*/ 559499 w 2895600"/>
              <a:gd name="connsiteY8" fmla="*/ 2028444 h 2914650"/>
              <a:gd name="connsiteX9" fmla="*/ 170212 w 2895600"/>
              <a:gd name="connsiteY9" fmla="*/ 2143220 h 2914650"/>
              <a:gd name="connsiteX10" fmla="*/ 0 w 2895600"/>
              <a:gd name="connsiteY10" fmla="*/ 1457801 h 2914650"/>
              <a:gd name="connsiteX11" fmla="*/ 170212 w 2895600"/>
              <a:gd name="connsiteY11" fmla="*/ 772478 h 2914650"/>
              <a:gd name="connsiteX12" fmla="*/ 559499 w 2895600"/>
              <a:gd name="connsiteY12" fmla="*/ 887254 h 2914650"/>
              <a:gd name="connsiteX13" fmla="*/ 1281017 w 2895600"/>
              <a:gd name="connsiteY13" fmla="*/ 162782 h 2914650"/>
              <a:gd name="connsiteX14" fmla="*/ 1265301 w 2895600"/>
              <a:gd name="connsiteY14" fmla="*/ 12002 h 2914650"/>
              <a:gd name="connsiteX15" fmla="*/ 1452467 w 2895600"/>
              <a:gd name="connsiteY15" fmla="*/ 0 h 2914650"/>
              <a:gd name="connsiteX16" fmla="*/ 1639729 w 2895600"/>
              <a:gd name="connsiteY16" fmla="*/ 12002 h 2914650"/>
              <a:gd name="connsiteX17" fmla="*/ 1624013 w 2895600"/>
              <a:gd name="connsiteY17" fmla="*/ 162782 h 2914650"/>
              <a:gd name="connsiteX18" fmla="*/ 2345531 w 2895600"/>
              <a:gd name="connsiteY18" fmla="*/ 887254 h 2914650"/>
              <a:gd name="connsiteX19" fmla="*/ 2734818 w 2895600"/>
              <a:gd name="connsiteY19" fmla="*/ 772478 h 2914650"/>
              <a:gd name="connsiteX20" fmla="*/ 2905030 w 2895600"/>
              <a:gd name="connsiteY20" fmla="*/ 1457801 h 2914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95600" h="2914650">
                <a:moveTo>
                  <a:pt x="2905030" y="1457801"/>
                </a:moveTo>
                <a:cubicBezTo>
                  <a:pt x="2905030" y="1705547"/>
                  <a:pt x="2843403" y="1938909"/>
                  <a:pt x="2734818" y="2143220"/>
                </a:cubicBezTo>
                <a:cubicBezTo>
                  <a:pt x="2622423" y="2070545"/>
                  <a:pt x="2488787" y="2028444"/>
                  <a:pt x="2345531" y="2028444"/>
                </a:cubicBezTo>
                <a:cubicBezTo>
                  <a:pt x="1947672" y="2028444"/>
                  <a:pt x="1624013" y="2353342"/>
                  <a:pt x="1624013" y="2752820"/>
                </a:cubicBezTo>
                <a:cubicBezTo>
                  <a:pt x="1624013" y="2804541"/>
                  <a:pt x="1629442" y="2854928"/>
                  <a:pt x="1639729" y="2903601"/>
                </a:cubicBezTo>
                <a:cubicBezTo>
                  <a:pt x="1578388" y="2911507"/>
                  <a:pt x="1515904" y="2915603"/>
                  <a:pt x="1452467" y="2915603"/>
                </a:cubicBezTo>
                <a:cubicBezTo>
                  <a:pt x="1389031" y="2915603"/>
                  <a:pt x="1326547" y="2911507"/>
                  <a:pt x="1265301" y="2903601"/>
                </a:cubicBezTo>
                <a:cubicBezTo>
                  <a:pt x="1275588" y="2854928"/>
                  <a:pt x="1281017" y="2804541"/>
                  <a:pt x="1281017" y="2752820"/>
                </a:cubicBezTo>
                <a:cubicBezTo>
                  <a:pt x="1281017" y="2353342"/>
                  <a:pt x="957358" y="2028444"/>
                  <a:pt x="559499" y="2028444"/>
                </a:cubicBezTo>
                <a:cubicBezTo>
                  <a:pt x="416243" y="2028444"/>
                  <a:pt x="282607" y="2070545"/>
                  <a:pt x="170212" y="2143220"/>
                </a:cubicBezTo>
                <a:cubicBezTo>
                  <a:pt x="61627" y="1938909"/>
                  <a:pt x="0" y="1705547"/>
                  <a:pt x="0" y="1457801"/>
                </a:cubicBezTo>
                <a:cubicBezTo>
                  <a:pt x="0" y="1210056"/>
                  <a:pt x="61532" y="976789"/>
                  <a:pt x="170212" y="772478"/>
                </a:cubicBezTo>
                <a:cubicBezTo>
                  <a:pt x="282607" y="845153"/>
                  <a:pt x="416243" y="887254"/>
                  <a:pt x="559499" y="887254"/>
                </a:cubicBezTo>
                <a:cubicBezTo>
                  <a:pt x="957358" y="887254"/>
                  <a:pt x="1281017" y="562261"/>
                  <a:pt x="1281017" y="162782"/>
                </a:cubicBezTo>
                <a:cubicBezTo>
                  <a:pt x="1281017" y="111062"/>
                  <a:pt x="1275588" y="60674"/>
                  <a:pt x="1265301" y="12002"/>
                </a:cubicBezTo>
                <a:cubicBezTo>
                  <a:pt x="1326547" y="4096"/>
                  <a:pt x="1389031" y="0"/>
                  <a:pt x="1452467" y="0"/>
                </a:cubicBezTo>
                <a:cubicBezTo>
                  <a:pt x="1515904" y="0"/>
                  <a:pt x="1578388" y="4096"/>
                  <a:pt x="1639729" y="12002"/>
                </a:cubicBezTo>
                <a:cubicBezTo>
                  <a:pt x="1629442" y="60674"/>
                  <a:pt x="1624013" y="111062"/>
                  <a:pt x="1624013" y="162782"/>
                </a:cubicBezTo>
                <a:cubicBezTo>
                  <a:pt x="1624013" y="562261"/>
                  <a:pt x="1947672" y="887254"/>
                  <a:pt x="2345531" y="887254"/>
                </a:cubicBezTo>
                <a:cubicBezTo>
                  <a:pt x="2488787" y="887254"/>
                  <a:pt x="2622423" y="845153"/>
                  <a:pt x="2734818" y="772478"/>
                </a:cubicBezTo>
                <a:cubicBezTo>
                  <a:pt x="2843498" y="976789"/>
                  <a:pt x="2905030" y="1210056"/>
                  <a:pt x="2905030" y="1457801"/>
                </a:cubicBezTo>
                <a:close/>
              </a:path>
            </a:pathLst>
          </a:custGeom>
          <a:gradFill>
            <a:gsLst>
              <a:gs pos="0">
                <a:schemeClr val="accent5">
                  <a:lumMod val="90000"/>
                </a:schemeClr>
              </a:gs>
              <a:gs pos="70000">
                <a:schemeClr val="accent5">
                  <a:lumMod val="90000"/>
                  <a:alpha val="0"/>
                </a:schemeClr>
              </a:gs>
            </a:gsLst>
            <a:path path="circle">
              <a:fillToRect l="50000" t="50000" r="50000" b="50000"/>
            </a:path>
          </a:gradFill>
          <a:ln>
            <a:gradFill flip="none" rotWithShape="1">
              <a:gsLst>
                <a:gs pos="0">
                  <a:schemeClr val="accent5">
                    <a:lumMod val="75000"/>
                  </a:schemeClr>
                </a:gs>
                <a:gs pos="70000">
                  <a:schemeClr val="accent5">
                    <a:lumMod val="90000"/>
                    <a:alpha val="0"/>
                  </a:schemeClr>
                </a:gs>
              </a:gsLst>
              <a:path path="circle">
                <a:fillToRect l="50000" t="50000" r="50000" b="50000"/>
              </a:path>
              <a:tileRect/>
            </a:gra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6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endParaRPr>
          </a:p>
        </p:txBody>
      </p:sp>
      <p:cxnSp>
        <p:nvCxnSpPr>
          <p:cNvPr id="133" name="Connector: Curved 132">
            <a:extLst>
              <a:ext uri="{FF2B5EF4-FFF2-40B4-BE49-F238E27FC236}">
                <a16:creationId xmlns:a16="http://schemas.microsoft.com/office/drawing/2014/main" id="{7AE27AB9-D90F-49B6-BA68-A52E22BC2607}"/>
              </a:ext>
            </a:extLst>
          </p:cNvPr>
          <p:cNvCxnSpPr>
            <a:stCxn id="126" idx="6"/>
            <a:endCxn id="112" idx="1"/>
          </p:cNvCxnSpPr>
          <p:nvPr/>
        </p:nvCxnSpPr>
        <p:spPr>
          <a:xfrm>
            <a:off x="7962901" y="1762464"/>
            <a:ext cx="835478" cy="1173701"/>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5" name="Connector: Curved 134">
            <a:extLst>
              <a:ext uri="{FF2B5EF4-FFF2-40B4-BE49-F238E27FC236}">
                <a16:creationId xmlns:a16="http://schemas.microsoft.com/office/drawing/2014/main" id="{C68CCAEC-97EB-48DD-9FDB-0B8748ECBD5B}"/>
              </a:ext>
            </a:extLst>
          </p:cNvPr>
          <p:cNvCxnSpPr>
            <a:cxnSpLocks/>
            <a:stCxn id="126" idx="6"/>
            <a:endCxn id="118" idx="1"/>
          </p:cNvCxnSpPr>
          <p:nvPr/>
        </p:nvCxnSpPr>
        <p:spPr>
          <a:xfrm flipV="1">
            <a:off x="7962901" y="588764"/>
            <a:ext cx="835478" cy="1173700"/>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39" name="Connector: Curved 138">
            <a:extLst>
              <a:ext uri="{FF2B5EF4-FFF2-40B4-BE49-F238E27FC236}">
                <a16:creationId xmlns:a16="http://schemas.microsoft.com/office/drawing/2014/main" id="{6E363CFA-303E-4A0C-85AE-88E5A3777E9C}"/>
              </a:ext>
            </a:extLst>
          </p:cNvPr>
          <p:cNvCxnSpPr>
            <a:cxnSpLocks/>
            <a:stCxn id="126" idx="6"/>
            <a:endCxn id="116" idx="1"/>
          </p:cNvCxnSpPr>
          <p:nvPr/>
        </p:nvCxnSpPr>
        <p:spPr>
          <a:xfrm flipV="1">
            <a:off x="7962901" y="1371231"/>
            <a:ext cx="835478" cy="391233"/>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2" name="Connector: Curved 141">
            <a:extLst>
              <a:ext uri="{FF2B5EF4-FFF2-40B4-BE49-F238E27FC236}">
                <a16:creationId xmlns:a16="http://schemas.microsoft.com/office/drawing/2014/main" id="{3CFB6C6A-5A22-4A7C-A5AF-5E82ACBD760A}"/>
              </a:ext>
            </a:extLst>
          </p:cNvPr>
          <p:cNvCxnSpPr>
            <a:cxnSpLocks/>
            <a:stCxn id="126" idx="6"/>
            <a:endCxn id="114" idx="1"/>
          </p:cNvCxnSpPr>
          <p:nvPr/>
        </p:nvCxnSpPr>
        <p:spPr>
          <a:xfrm>
            <a:off x="7962901" y="1762464"/>
            <a:ext cx="835478" cy="391234"/>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18" name="Rectangle: Rounded Corners 117">
            <a:extLst>
              <a:ext uri="{FF2B5EF4-FFF2-40B4-BE49-F238E27FC236}">
                <a16:creationId xmlns:a16="http://schemas.microsoft.com/office/drawing/2014/main" id="{AD70CC6B-BED5-4750-AB37-DCC30D6E8FE2}"/>
              </a:ext>
            </a:extLst>
          </p:cNvPr>
          <p:cNvSpPr/>
          <p:nvPr/>
        </p:nvSpPr>
        <p:spPr>
          <a:xfrm>
            <a:off x="8798379" y="273050"/>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Leading and lagging indicator to identify pattern</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Review</a:t>
            </a:r>
          </a:p>
        </p:txBody>
      </p:sp>
      <p:sp>
        <p:nvSpPr>
          <p:cNvPr id="119" name="Rectangle: Rounded Corners 118">
            <a:extLst>
              <a:ext uri="{FF2B5EF4-FFF2-40B4-BE49-F238E27FC236}">
                <a16:creationId xmlns:a16="http://schemas.microsoft.com/office/drawing/2014/main" id="{2A7B2CFB-BFAC-48F6-8775-BE8E892A78F3}"/>
              </a:ext>
            </a:extLst>
          </p:cNvPr>
          <p:cNvSpPr/>
          <p:nvPr/>
        </p:nvSpPr>
        <p:spPr>
          <a:xfrm>
            <a:off x="8798379" y="273050"/>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Leading and Lagging Indicator</a:t>
            </a:r>
          </a:p>
        </p:txBody>
      </p:sp>
      <p:sp>
        <p:nvSpPr>
          <p:cNvPr id="116" name="Rectangle: Rounded Corners 115">
            <a:extLst>
              <a:ext uri="{FF2B5EF4-FFF2-40B4-BE49-F238E27FC236}">
                <a16:creationId xmlns:a16="http://schemas.microsoft.com/office/drawing/2014/main" id="{757F92F8-2D43-4FC6-87B9-9ADF5029E72B}"/>
              </a:ext>
            </a:extLst>
          </p:cNvPr>
          <p:cNvSpPr/>
          <p:nvPr/>
        </p:nvSpPr>
        <p:spPr>
          <a:xfrm>
            <a:off x="8798379" y="1055517"/>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Implementation of near miss reporting program</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Review</a:t>
            </a:r>
          </a:p>
        </p:txBody>
      </p:sp>
      <p:sp>
        <p:nvSpPr>
          <p:cNvPr id="117" name="Rectangle: Rounded Corners 116">
            <a:extLst>
              <a:ext uri="{FF2B5EF4-FFF2-40B4-BE49-F238E27FC236}">
                <a16:creationId xmlns:a16="http://schemas.microsoft.com/office/drawing/2014/main" id="{05942C61-C89A-4F31-85BA-9DF46E7F2117}"/>
              </a:ext>
            </a:extLst>
          </p:cNvPr>
          <p:cNvSpPr/>
          <p:nvPr/>
        </p:nvSpPr>
        <p:spPr>
          <a:xfrm>
            <a:off x="8798379" y="1055517"/>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Near miss Reporting Program</a:t>
            </a:r>
          </a:p>
        </p:txBody>
      </p:sp>
      <p:sp>
        <p:nvSpPr>
          <p:cNvPr id="114" name="Rectangle: Rounded Corners 113">
            <a:extLst>
              <a:ext uri="{FF2B5EF4-FFF2-40B4-BE49-F238E27FC236}">
                <a16:creationId xmlns:a16="http://schemas.microsoft.com/office/drawing/2014/main" id="{A6C7766B-5F22-4D9D-9AA6-47BFC16493FD}"/>
              </a:ext>
            </a:extLst>
          </p:cNvPr>
          <p:cNvSpPr/>
          <p:nvPr/>
        </p:nvSpPr>
        <p:spPr>
          <a:xfrm>
            <a:off x="8798379" y="1837984"/>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Implementation of reward program on site.</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Basis</a:t>
            </a:r>
          </a:p>
        </p:txBody>
      </p:sp>
      <p:sp>
        <p:nvSpPr>
          <p:cNvPr id="115" name="Rectangle: Rounded Corners 114">
            <a:extLst>
              <a:ext uri="{FF2B5EF4-FFF2-40B4-BE49-F238E27FC236}">
                <a16:creationId xmlns:a16="http://schemas.microsoft.com/office/drawing/2014/main" id="{40F5410C-98C3-41D1-BA98-40AC141FBF0B}"/>
              </a:ext>
            </a:extLst>
          </p:cNvPr>
          <p:cNvSpPr/>
          <p:nvPr/>
        </p:nvSpPr>
        <p:spPr>
          <a:xfrm>
            <a:off x="8798379" y="1837984"/>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Reward and Appreciation Program</a:t>
            </a:r>
          </a:p>
        </p:txBody>
      </p:sp>
      <p:sp>
        <p:nvSpPr>
          <p:cNvPr id="112" name="Rectangle: Rounded Corners 111">
            <a:extLst>
              <a:ext uri="{FF2B5EF4-FFF2-40B4-BE49-F238E27FC236}">
                <a16:creationId xmlns:a16="http://schemas.microsoft.com/office/drawing/2014/main" id="{73713FE7-E126-408C-B1C9-82F7365A1CF5}"/>
              </a:ext>
            </a:extLst>
          </p:cNvPr>
          <p:cNvSpPr/>
          <p:nvPr/>
        </p:nvSpPr>
        <p:spPr>
          <a:xfrm>
            <a:off x="8798379" y="2620451"/>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External ISO 45001 Audit</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Achieve 0 NC</a:t>
            </a:r>
          </a:p>
        </p:txBody>
      </p:sp>
      <p:sp>
        <p:nvSpPr>
          <p:cNvPr id="113" name="Rectangle: Rounded Corners 112">
            <a:extLst>
              <a:ext uri="{FF2B5EF4-FFF2-40B4-BE49-F238E27FC236}">
                <a16:creationId xmlns:a16="http://schemas.microsoft.com/office/drawing/2014/main" id="{02FB0ACF-071F-45B4-933D-4B27ED7243BE}"/>
              </a:ext>
            </a:extLst>
          </p:cNvPr>
          <p:cNvSpPr/>
          <p:nvPr/>
        </p:nvSpPr>
        <p:spPr>
          <a:xfrm>
            <a:off x="8798379" y="2620451"/>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ISO Certifications</a:t>
            </a:r>
          </a:p>
        </p:txBody>
      </p:sp>
      <p:sp>
        <p:nvSpPr>
          <p:cNvPr id="126" name="Oval 125">
            <a:extLst>
              <a:ext uri="{FF2B5EF4-FFF2-40B4-BE49-F238E27FC236}">
                <a16:creationId xmlns:a16="http://schemas.microsoft.com/office/drawing/2014/main" id="{EA34AE5F-2D8C-40D2-9F5E-C4678CDC600D}"/>
              </a:ext>
            </a:extLst>
          </p:cNvPr>
          <p:cNvSpPr/>
          <p:nvPr/>
        </p:nvSpPr>
        <p:spPr>
          <a:xfrm>
            <a:off x="6522351" y="1039982"/>
            <a:ext cx="1440550" cy="1444964"/>
          </a:xfrm>
          <a:prstGeom prst="ellipse">
            <a:avLst/>
          </a:prstGeom>
          <a:solidFill>
            <a:schemeClr val="accent1">
              <a:lumMod val="75000"/>
              <a:alpha val="65000"/>
            </a:schemeClr>
          </a:solidFill>
          <a:ln>
            <a:solidFill>
              <a:schemeClr val="accent1"/>
            </a:solidFill>
          </a:ln>
          <a:effectLst>
            <a:outerShdw blurRad="76200" dist="76200" dir="2700000" algn="tl" rotWithShape="0">
              <a:schemeClr val="accent1">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Quarter 2</a:t>
            </a:r>
          </a:p>
        </p:txBody>
      </p:sp>
      <p:sp>
        <p:nvSpPr>
          <p:cNvPr id="110" name="Rectangle: Rounded Corners 109">
            <a:extLst>
              <a:ext uri="{FF2B5EF4-FFF2-40B4-BE49-F238E27FC236}">
                <a16:creationId xmlns:a16="http://schemas.microsoft.com/office/drawing/2014/main" id="{4F75F30F-1EC8-4C29-BC70-563DA8010C1D}"/>
              </a:ext>
            </a:extLst>
          </p:cNvPr>
          <p:cNvSpPr/>
          <p:nvPr/>
        </p:nvSpPr>
        <p:spPr>
          <a:xfrm>
            <a:off x="8798379" y="3606118"/>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Implement Waste Management strategies</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Waste Data Capture</a:t>
            </a:r>
          </a:p>
        </p:txBody>
      </p:sp>
      <p:sp>
        <p:nvSpPr>
          <p:cNvPr id="111" name="Rectangle: Rounded Corners 110">
            <a:extLst>
              <a:ext uri="{FF2B5EF4-FFF2-40B4-BE49-F238E27FC236}">
                <a16:creationId xmlns:a16="http://schemas.microsoft.com/office/drawing/2014/main" id="{DE5179A5-AA28-48EE-B1B6-D5765D518EC4}"/>
              </a:ext>
            </a:extLst>
          </p:cNvPr>
          <p:cNvSpPr/>
          <p:nvPr/>
        </p:nvSpPr>
        <p:spPr>
          <a:xfrm>
            <a:off x="8798379" y="3606118"/>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Waste Management</a:t>
            </a:r>
          </a:p>
        </p:txBody>
      </p:sp>
      <p:sp>
        <p:nvSpPr>
          <p:cNvPr id="108" name="Rectangle: Rounded Corners 107">
            <a:extLst>
              <a:ext uri="{FF2B5EF4-FFF2-40B4-BE49-F238E27FC236}">
                <a16:creationId xmlns:a16="http://schemas.microsoft.com/office/drawing/2014/main" id="{95968231-909D-4BFB-96A7-8BA5C71E4FD8}"/>
              </a:ext>
            </a:extLst>
          </p:cNvPr>
          <p:cNvSpPr/>
          <p:nvPr/>
        </p:nvSpPr>
        <p:spPr>
          <a:xfrm>
            <a:off x="8798379" y="5171052"/>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Launch QHSE Survey for feedback</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Annual Survey</a:t>
            </a:r>
          </a:p>
        </p:txBody>
      </p:sp>
      <p:sp>
        <p:nvSpPr>
          <p:cNvPr id="109" name="Rectangle: Rounded Corners 108">
            <a:extLst>
              <a:ext uri="{FF2B5EF4-FFF2-40B4-BE49-F238E27FC236}">
                <a16:creationId xmlns:a16="http://schemas.microsoft.com/office/drawing/2014/main" id="{BBE2E525-600E-4073-9BBA-5415444D2359}"/>
              </a:ext>
            </a:extLst>
          </p:cNvPr>
          <p:cNvSpPr/>
          <p:nvPr/>
        </p:nvSpPr>
        <p:spPr>
          <a:xfrm>
            <a:off x="8798379" y="5171052"/>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QHSE Survey</a:t>
            </a:r>
          </a:p>
        </p:txBody>
      </p:sp>
      <p:sp>
        <p:nvSpPr>
          <p:cNvPr id="106" name="Rectangle: Rounded Corners 105">
            <a:extLst>
              <a:ext uri="{FF2B5EF4-FFF2-40B4-BE49-F238E27FC236}">
                <a16:creationId xmlns:a16="http://schemas.microsoft.com/office/drawing/2014/main" id="{829520BB-7229-470E-A6B6-0571CC0DA48B}"/>
              </a:ext>
            </a:extLst>
          </p:cNvPr>
          <p:cNvSpPr/>
          <p:nvPr/>
        </p:nvSpPr>
        <p:spPr>
          <a:xfrm>
            <a:off x="8798379" y="4388585"/>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Audit contractor on Quarterly basis</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Quarterly contractors audit</a:t>
            </a:r>
          </a:p>
        </p:txBody>
      </p:sp>
      <p:sp>
        <p:nvSpPr>
          <p:cNvPr id="107" name="Rectangle: Rounded Corners 106">
            <a:extLst>
              <a:ext uri="{FF2B5EF4-FFF2-40B4-BE49-F238E27FC236}">
                <a16:creationId xmlns:a16="http://schemas.microsoft.com/office/drawing/2014/main" id="{886A2996-A96A-4241-917C-A349214A563C}"/>
              </a:ext>
            </a:extLst>
          </p:cNvPr>
          <p:cNvSpPr/>
          <p:nvPr/>
        </p:nvSpPr>
        <p:spPr>
          <a:xfrm>
            <a:off x="8798379" y="4388585"/>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Contractor Management</a:t>
            </a:r>
          </a:p>
        </p:txBody>
      </p:sp>
      <p:sp>
        <p:nvSpPr>
          <p:cNvPr id="104" name="Rectangle: Rounded Corners 103">
            <a:extLst>
              <a:ext uri="{FF2B5EF4-FFF2-40B4-BE49-F238E27FC236}">
                <a16:creationId xmlns:a16="http://schemas.microsoft.com/office/drawing/2014/main" id="{41407E19-6339-4C38-AE86-F4E28ADB8968}"/>
              </a:ext>
            </a:extLst>
          </p:cNvPr>
          <p:cNvSpPr/>
          <p:nvPr/>
        </p:nvSpPr>
        <p:spPr>
          <a:xfrm>
            <a:off x="8798379" y="5953522"/>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Appraise Program for QHSE team</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Annual Review</a:t>
            </a:r>
          </a:p>
        </p:txBody>
      </p:sp>
      <p:sp>
        <p:nvSpPr>
          <p:cNvPr id="105" name="Rectangle: Rounded Corners 104">
            <a:extLst>
              <a:ext uri="{FF2B5EF4-FFF2-40B4-BE49-F238E27FC236}">
                <a16:creationId xmlns:a16="http://schemas.microsoft.com/office/drawing/2014/main" id="{3D21914D-0963-4D42-A736-A2C953028B69}"/>
              </a:ext>
            </a:extLst>
          </p:cNvPr>
          <p:cNvSpPr/>
          <p:nvPr/>
        </p:nvSpPr>
        <p:spPr>
          <a:xfrm>
            <a:off x="8798379" y="5953522"/>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Performance Appraisal</a:t>
            </a:r>
          </a:p>
        </p:txBody>
      </p:sp>
      <p:sp>
        <p:nvSpPr>
          <p:cNvPr id="130" name="Oval 129">
            <a:extLst>
              <a:ext uri="{FF2B5EF4-FFF2-40B4-BE49-F238E27FC236}">
                <a16:creationId xmlns:a16="http://schemas.microsoft.com/office/drawing/2014/main" id="{5A6F6A3F-4771-4542-9C23-4B13354E45EB}"/>
              </a:ext>
            </a:extLst>
          </p:cNvPr>
          <p:cNvSpPr/>
          <p:nvPr/>
        </p:nvSpPr>
        <p:spPr>
          <a:xfrm>
            <a:off x="6522351" y="4373052"/>
            <a:ext cx="1440550" cy="1444964"/>
          </a:xfrm>
          <a:prstGeom prst="ellipse">
            <a:avLst/>
          </a:prstGeom>
          <a:solidFill>
            <a:schemeClr val="accent4">
              <a:alpha val="50000"/>
            </a:schemeClr>
          </a:solidFill>
          <a:ln>
            <a:solidFill>
              <a:schemeClr val="accent3"/>
            </a:solidFill>
          </a:ln>
          <a:effectLst>
            <a:outerShdw blurRad="76200" dist="76200" dir="2700000" algn="tl" rotWithShape="0">
              <a:schemeClr val="accent3">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Quarter 4</a:t>
            </a:r>
          </a:p>
        </p:txBody>
      </p:sp>
      <p:cxnSp>
        <p:nvCxnSpPr>
          <p:cNvPr id="145" name="Connector: Curved 144">
            <a:extLst>
              <a:ext uri="{FF2B5EF4-FFF2-40B4-BE49-F238E27FC236}">
                <a16:creationId xmlns:a16="http://schemas.microsoft.com/office/drawing/2014/main" id="{4E3C4B2C-01F1-4DB5-8423-D1FE18BF2BC5}"/>
              </a:ext>
            </a:extLst>
          </p:cNvPr>
          <p:cNvCxnSpPr>
            <a:cxnSpLocks/>
            <a:stCxn id="130" idx="6"/>
            <a:endCxn id="104" idx="1"/>
          </p:cNvCxnSpPr>
          <p:nvPr/>
        </p:nvCxnSpPr>
        <p:spPr>
          <a:xfrm>
            <a:off x="7962901" y="5095534"/>
            <a:ext cx="835478" cy="1173702"/>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48" name="Connector: Curved 147">
            <a:extLst>
              <a:ext uri="{FF2B5EF4-FFF2-40B4-BE49-F238E27FC236}">
                <a16:creationId xmlns:a16="http://schemas.microsoft.com/office/drawing/2014/main" id="{A0DB4877-37AA-43EF-81A2-3DC1A896834D}"/>
              </a:ext>
            </a:extLst>
          </p:cNvPr>
          <p:cNvCxnSpPr>
            <a:cxnSpLocks/>
            <a:stCxn id="130" idx="6"/>
            <a:endCxn id="108" idx="1"/>
          </p:cNvCxnSpPr>
          <p:nvPr/>
        </p:nvCxnSpPr>
        <p:spPr>
          <a:xfrm>
            <a:off x="7962901" y="5095534"/>
            <a:ext cx="835478" cy="391232"/>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51" name="Connector: Curved 150">
            <a:extLst>
              <a:ext uri="{FF2B5EF4-FFF2-40B4-BE49-F238E27FC236}">
                <a16:creationId xmlns:a16="http://schemas.microsoft.com/office/drawing/2014/main" id="{AB193D98-1E2A-431A-8A4E-62825267BE03}"/>
              </a:ext>
            </a:extLst>
          </p:cNvPr>
          <p:cNvCxnSpPr>
            <a:cxnSpLocks/>
            <a:stCxn id="130" idx="6"/>
            <a:endCxn id="106" idx="1"/>
          </p:cNvCxnSpPr>
          <p:nvPr/>
        </p:nvCxnSpPr>
        <p:spPr>
          <a:xfrm flipV="1">
            <a:off x="7962901" y="4704299"/>
            <a:ext cx="835478" cy="391235"/>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54" name="Connector: Curved 153">
            <a:extLst>
              <a:ext uri="{FF2B5EF4-FFF2-40B4-BE49-F238E27FC236}">
                <a16:creationId xmlns:a16="http://schemas.microsoft.com/office/drawing/2014/main" id="{B65213DB-BD40-44E0-B0EB-22D48DAD5EDD}"/>
              </a:ext>
            </a:extLst>
          </p:cNvPr>
          <p:cNvCxnSpPr>
            <a:cxnSpLocks/>
            <a:stCxn id="130" idx="6"/>
            <a:endCxn id="110" idx="1"/>
          </p:cNvCxnSpPr>
          <p:nvPr/>
        </p:nvCxnSpPr>
        <p:spPr>
          <a:xfrm flipV="1">
            <a:off x="7962901" y="3921832"/>
            <a:ext cx="835478" cy="1173702"/>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83" name="Rectangle: Rounded Corners 82">
            <a:extLst>
              <a:ext uri="{FF2B5EF4-FFF2-40B4-BE49-F238E27FC236}">
                <a16:creationId xmlns:a16="http://schemas.microsoft.com/office/drawing/2014/main" id="{7AC7236E-E7CC-4481-9076-C517F236DFC6}"/>
              </a:ext>
            </a:extLst>
          </p:cNvPr>
          <p:cNvSpPr/>
          <p:nvPr/>
        </p:nvSpPr>
        <p:spPr>
          <a:xfrm>
            <a:off x="390979" y="3606118"/>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Setup welfare program for each site</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Quarterly welfare audit</a:t>
            </a:r>
          </a:p>
        </p:txBody>
      </p:sp>
      <p:sp>
        <p:nvSpPr>
          <p:cNvPr id="84" name="Rectangle: Rounded Corners 83">
            <a:extLst>
              <a:ext uri="{FF2B5EF4-FFF2-40B4-BE49-F238E27FC236}">
                <a16:creationId xmlns:a16="http://schemas.microsoft.com/office/drawing/2014/main" id="{0DFE253C-7408-4C01-AD16-FF9916B134CE}"/>
              </a:ext>
            </a:extLst>
          </p:cNvPr>
          <p:cNvSpPr/>
          <p:nvPr/>
        </p:nvSpPr>
        <p:spPr>
          <a:xfrm>
            <a:off x="390979" y="3606118"/>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Welfare Program</a:t>
            </a:r>
          </a:p>
        </p:txBody>
      </p:sp>
      <p:sp>
        <p:nvSpPr>
          <p:cNvPr id="86" name="Rectangle: Rounded Corners 85">
            <a:extLst>
              <a:ext uri="{FF2B5EF4-FFF2-40B4-BE49-F238E27FC236}">
                <a16:creationId xmlns:a16="http://schemas.microsoft.com/office/drawing/2014/main" id="{7E8F4C2F-046A-48C4-92B4-8DF8C59C7020}"/>
              </a:ext>
            </a:extLst>
          </p:cNvPr>
          <p:cNvSpPr/>
          <p:nvPr/>
        </p:nvSpPr>
        <p:spPr>
          <a:xfrm>
            <a:off x="390979" y="5171052"/>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Inspection program for HIRA</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inspections</a:t>
            </a:r>
          </a:p>
        </p:txBody>
      </p:sp>
      <p:sp>
        <p:nvSpPr>
          <p:cNvPr id="87" name="Rectangle: Rounded Corners 86">
            <a:extLst>
              <a:ext uri="{FF2B5EF4-FFF2-40B4-BE49-F238E27FC236}">
                <a16:creationId xmlns:a16="http://schemas.microsoft.com/office/drawing/2014/main" id="{279F7170-DDF7-4733-8D70-6D837AC853E9}"/>
              </a:ext>
            </a:extLst>
          </p:cNvPr>
          <p:cNvSpPr/>
          <p:nvPr/>
        </p:nvSpPr>
        <p:spPr>
          <a:xfrm>
            <a:off x="390979" y="5171052"/>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Internal Inspection</a:t>
            </a:r>
          </a:p>
        </p:txBody>
      </p:sp>
      <p:sp>
        <p:nvSpPr>
          <p:cNvPr id="89" name="Rectangle: Rounded Corners 88">
            <a:extLst>
              <a:ext uri="{FF2B5EF4-FFF2-40B4-BE49-F238E27FC236}">
                <a16:creationId xmlns:a16="http://schemas.microsoft.com/office/drawing/2014/main" id="{B1333651-EE69-48FC-AADB-C5E21DCC711A}"/>
              </a:ext>
            </a:extLst>
          </p:cNvPr>
          <p:cNvSpPr/>
          <p:nvPr/>
        </p:nvSpPr>
        <p:spPr>
          <a:xfrm>
            <a:off x="390979" y="4388585"/>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Audit program to ensure compliance</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Quarterly audit</a:t>
            </a:r>
          </a:p>
        </p:txBody>
      </p:sp>
      <p:sp>
        <p:nvSpPr>
          <p:cNvPr id="90" name="Rectangle: Rounded Corners 89">
            <a:extLst>
              <a:ext uri="{FF2B5EF4-FFF2-40B4-BE49-F238E27FC236}">
                <a16:creationId xmlns:a16="http://schemas.microsoft.com/office/drawing/2014/main" id="{D49A9E73-1BD1-4F63-BEE9-C8885093339B}"/>
              </a:ext>
            </a:extLst>
          </p:cNvPr>
          <p:cNvSpPr/>
          <p:nvPr/>
        </p:nvSpPr>
        <p:spPr>
          <a:xfrm>
            <a:off x="390979" y="4388585"/>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Internal Audit</a:t>
            </a:r>
          </a:p>
        </p:txBody>
      </p:sp>
      <p:sp>
        <p:nvSpPr>
          <p:cNvPr id="92" name="Rectangle: Rounded Corners 91">
            <a:extLst>
              <a:ext uri="{FF2B5EF4-FFF2-40B4-BE49-F238E27FC236}">
                <a16:creationId xmlns:a16="http://schemas.microsoft.com/office/drawing/2014/main" id="{36666094-46D9-41C3-8EF0-77A9830C195E}"/>
              </a:ext>
            </a:extLst>
          </p:cNvPr>
          <p:cNvSpPr/>
          <p:nvPr/>
        </p:nvSpPr>
        <p:spPr>
          <a:xfrm>
            <a:off x="390979" y="5953522"/>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Training Program  to ensure competency</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training review meeting</a:t>
            </a:r>
          </a:p>
        </p:txBody>
      </p:sp>
      <p:sp>
        <p:nvSpPr>
          <p:cNvPr id="93" name="Rectangle: Rounded Corners 92">
            <a:extLst>
              <a:ext uri="{FF2B5EF4-FFF2-40B4-BE49-F238E27FC236}">
                <a16:creationId xmlns:a16="http://schemas.microsoft.com/office/drawing/2014/main" id="{41ECC68D-A6E8-4E2A-B4DE-1F6BEE8D099A}"/>
              </a:ext>
            </a:extLst>
          </p:cNvPr>
          <p:cNvSpPr/>
          <p:nvPr/>
        </p:nvSpPr>
        <p:spPr>
          <a:xfrm>
            <a:off x="390979" y="5953522"/>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Internal and External Training Program</a:t>
            </a:r>
          </a:p>
        </p:txBody>
      </p:sp>
      <p:sp>
        <p:nvSpPr>
          <p:cNvPr id="129" name="Oval 128">
            <a:extLst>
              <a:ext uri="{FF2B5EF4-FFF2-40B4-BE49-F238E27FC236}">
                <a16:creationId xmlns:a16="http://schemas.microsoft.com/office/drawing/2014/main" id="{0447468E-E8F9-45A1-9DEE-32C2A479786C}"/>
              </a:ext>
            </a:extLst>
          </p:cNvPr>
          <p:cNvSpPr/>
          <p:nvPr/>
        </p:nvSpPr>
        <p:spPr>
          <a:xfrm>
            <a:off x="4229098" y="4373052"/>
            <a:ext cx="1440550" cy="1444964"/>
          </a:xfrm>
          <a:prstGeom prst="ellipse">
            <a:avLst/>
          </a:prstGeom>
          <a:solidFill>
            <a:schemeClr val="accent1">
              <a:lumMod val="75000"/>
              <a:alpha val="65000"/>
            </a:schemeClr>
          </a:solidFill>
          <a:ln>
            <a:solidFill>
              <a:schemeClr val="accent1"/>
            </a:solidFill>
          </a:ln>
          <a:effectLst>
            <a:outerShdw blurRad="76200" dist="76200" dir="2700000" algn="tl" rotWithShape="0">
              <a:schemeClr val="accent1">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Quarter 3</a:t>
            </a:r>
          </a:p>
        </p:txBody>
      </p:sp>
      <p:cxnSp>
        <p:nvCxnSpPr>
          <p:cNvPr id="157" name="Connector: Curved 156">
            <a:extLst>
              <a:ext uri="{FF2B5EF4-FFF2-40B4-BE49-F238E27FC236}">
                <a16:creationId xmlns:a16="http://schemas.microsoft.com/office/drawing/2014/main" id="{A4C5EA77-E930-452E-93E0-1775F8567901}"/>
              </a:ext>
            </a:extLst>
          </p:cNvPr>
          <p:cNvCxnSpPr>
            <a:cxnSpLocks/>
            <a:stCxn id="129" idx="2"/>
            <a:endCxn id="92" idx="3"/>
          </p:cNvCxnSpPr>
          <p:nvPr/>
        </p:nvCxnSpPr>
        <p:spPr>
          <a:xfrm rot="10800000" flipV="1">
            <a:off x="3393622" y="5095534"/>
            <a:ext cx="835476" cy="1173702"/>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60" name="Connector: Curved 159">
            <a:extLst>
              <a:ext uri="{FF2B5EF4-FFF2-40B4-BE49-F238E27FC236}">
                <a16:creationId xmlns:a16="http://schemas.microsoft.com/office/drawing/2014/main" id="{C4DA0456-906E-446F-9F3E-DC2AA88D9603}"/>
              </a:ext>
            </a:extLst>
          </p:cNvPr>
          <p:cNvCxnSpPr>
            <a:cxnSpLocks/>
            <a:stCxn id="129" idx="2"/>
            <a:endCxn id="86" idx="3"/>
          </p:cNvCxnSpPr>
          <p:nvPr/>
        </p:nvCxnSpPr>
        <p:spPr>
          <a:xfrm rot="10800000" flipV="1">
            <a:off x="3393622" y="5095534"/>
            <a:ext cx="835476" cy="391232"/>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63" name="Connector: Curved 162">
            <a:extLst>
              <a:ext uri="{FF2B5EF4-FFF2-40B4-BE49-F238E27FC236}">
                <a16:creationId xmlns:a16="http://schemas.microsoft.com/office/drawing/2014/main" id="{12D8E821-FB50-445D-9A36-F5823C5B0003}"/>
              </a:ext>
            </a:extLst>
          </p:cNvPr>
          <p:cNvCxnSpPr>
            <a:cxnSpLocks/>
            <a:stCxn id="129" idx="2"/>
            <a:endCxn id="89" idx="3"/>
          </p:cNvCxnSpPr>
          <p:nvPr/>
        </p:nvCxnSpPr>
        <p:spPr>
          <a:xfrm rot="10800000">
            <a:off x="3393622" y="4704300"/>
            <a:ext cx="835476" cy="391235"/>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66" name="Connector: Curved 165">
            <a:extLst>
              <a:ext uri="{FF2B5EF4-FFF2-40B4-BE49-F238E27FC236}">
                <a16:creationId xmlns:a16="http://schemas.microsoft.com/office/drawing/2014/main" id="{33E69E4E-E606-4939-A94A-7A6ADE98407B}"/>
              </a:ext>
            </a:extLst>
          </p:cNvPr>
          <p:cNvCxnSpPr>
            <a:cxnSpLocks/>
            <a:stCxn id="129" idx="2"/>
            <a:endCxn id="83" idx="3"/>
          </p:cNvCxnSpPr>
          <p:nvPr/>
        </p:nvCxnSpPr>
        <p:spPr>
          <a:xfrm rot="10800000">
            <a:off x="3393622" y="3921832"/>
            <a:ext cx="835476" cy="1173702"/>
          </a:xfrm>
          <a:prstGeom prst="curvedConnector3">
            <a:avLst>
              <a:gd name="adj1" fmla="val 50000"/>
            </a:avLst>
          </a:prstGeom>
          <a:solidFill>
            <a:schemeClr val="bg1"/>
          </a:solidFill>
          <a:ln>
            <a:gradFill>
              <a:gsLst>
                <a:gs pos="60000">
                  <a:schemeClr val="accent1"/>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Rounded Corners 18">
            <a:extLst>
              <a:ext uri="{FF2B5EF4-FFF2-40B4-BE49-F238E27FC236}">
                <a16:creationId xmlns:a16="http://schemas.microsoft.com/office/drawing/2014/main" id="{D6F8D627-1CA7-4D49-876D-AF087200E7F7}"/>
              </a:ext>
            </a:extLst>
          </p:cNvPr>
          <p:cNvSpPr/>
          <p:nvPr/>
        </p:nvSpPr>
        <p:spPr>
          <a:xfrm>
            <a:off x="390979" y="273050"/>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Setup QHSE Policies and ensure management commitment to implement policies</a:t>
            </a:r>
          </a:p>
        </p:txBody>
      </p:sp>
      <p:sp>
        <p:nvSpPr>
          <p:cNvPr id="41" name="Rectangle: Rounded Corners 40">
            <a:extLst>
              <a:ext uri="{FF2B5EF4-FFF2-40B4-BE49-F238E27FC236}">
                <a16:creationId xmlns:a16="http://schemas.microsoft.com/office/drawing/2014/main" id="{C8A188AB-4EC3-4A12-977A-F1C0CC536780}"/>
              </a:ext>
            </a:extLst>
          </p:cNvPr>
          <p:cNvSpPr/>
          <p:nvPr/>
        </p:nvSpPr>
        <p:spPr>
          <a:xfrm>
            <a:off x="390979" y="273050"/>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QHSE Policies</a:t>
            </a:r>
          </a:p>
        </p:txBody>
      </p:sp>
      <p:sp>
        <p:nvSpPr>
          <p:cNvPr id="74" name="Rectangle: Rounded Corners 73">
            <a:extLst>
              <a:ext uri="{FF2B5EF4-FFF2-40B4-BE49-F238E27FC236}">
                <a16:creationId xmlns:a16="http://schemas.microsoft.com/office/drawing/2014/main" id="{46876682-A417-4068-976E-98E8C8A6EA7E}"/>
              </a:ext>
            </a:extLst>
          </p:cNvPr>
          <p:cNvSpPr/>
          <p:nvPr/>
        </p:nvSpPr>
        <p:spPr>
          <a:xfrm>
            <a:off x="390979" y="1055517"/>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Setup and established SMART objectives for each site and department</a:t>
            </a:r>
          </a:p>
        </p:txBody>
      </p:sp>
      <p:sp>
        <p:nvSpPr>
          <p:cNvPr id="75" name="Rectangle: Rounded Corners 74">
            <a:extLst>
              <a:ext uri="{FF2B5EF4-FFF2-40B4-BE49-F238E27FC236}">
                <a16:creationId xmlns:a16="http://schemas.microsoft.com/office/drawing/2014/main" id="{EB3EDC2A-A535-4909-85C6-B3938DFDF6D7}"/>
              </a:ext>
            </a:extLst>
          </p:cNvPr>
          <p:cNvSpPr/>
          <p:nvPr/>
        </p:nvSpPr>
        <p:spPr>
          <a:xfrm>
            <a:off x="390979" y="1055517"/>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QHSE Objectives</a:t>
            </a:r>
          </a:p>
        </p:txBody>
      </p:sp>
      <p:sp>
        <p:nvSpPr>
          <p:cNvPr id="77" name="Rectangle: Rounded Corners 76">
            <a:extLst>
              <a:ext uri="{FF2B5EF4-FFF2-40B4-BE49-F238E27FC236}">
                <a16:creationId xmlns:a16="http://schemas.microsoft.com/office/drawing/2014/main" id="{22DE43C5-6CEA-4E38-A128-6F384B0F5238}"/>
              </a:ext>
            </a:extLst>
          </p:cNvPr>
          <p:cNvSpPr/>
          <p:nvPr/>
        </p:nvSpPr>
        <p:spPr>
          <a:xfrm>
            <a:off x="390979" y="1837984"/>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Quarterly visit</a:t>
            </a:r>
          </a:p>
        </p:txBody>
      </p:sp>
      <p:sp>
        <p:nvSpPr>
          <p:cNvPr id="78" name="Rectangle: Rounded Corners 77">
            <a:extLst>
              <a:ext uri="{FF2B5EF4-FFF2-40B4-BE49-F238E27FC236}">
                <a16:creationId xmlns:a16="http://schemas.microsoft.com/office/drawing/2014/main" id="{96D5BCA4-FD93-4927-A8C3-2C89673F700E}"/>
              </a:ext>
            </a:extLst>
          </p:cNvPr>
          <p:cNvSpPr/>
          <p:nvPr/>
        </p:nvSpPr>
        <p:spPr>
          <a:xfrm>
            <a:off x="390979" y="1837984"/>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Safety Leadership Programme</a:t>
            </a:r>
          </a:p>
        </p:txBody>
      </p:sp>
      <p:sp>
        <p:nvSpPr>
          <p:cNvPr id="80" name="Rectangle: Rounded Corners 79">
            <a:extLst>
              <a:ext uri="{FF2B5EF4-FFF2-40B4-BE49-F238E27FC236}">
                <a16:creationId xmlns:a16="http://schemas.microsoft.com/office/drawing/2014/main" id="{F38E3414-89EF-4630-909C-6A991890A8A4}"/>
              </a:ext>
            </a:extLst>
          </p:cNvPr>
          <p:cNvSpPr/>
          <p:nvPr/>
        </p:nvSpPr>
        <p:spPr>
          <a:xfrm>
            <a:off x="390979" y="2620451"/>
            <a:ext cx="3002643" cy="631428"/>
          </a:xfrm>
          <a:prstGeom prst="roundRect">
            <a:avLst>
              <a:gd name="adj" fmla="val 17421"/>
            </a:avLst>
          </a:prstGeom>
          <a:solidFill>
            <a:srgbClr val="F5F7F9"/>
          </a:solidFill>
          <a:ln w="6350">
            <a:solidFill>
              <a:srgbClr val="DBDDE2"/>
            </a:solid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Implement Hazard</a:t>
            </a:r>
            <a:r>
              <a:rPr kumimoji="0" lang="en-US" sz="900" b="0" i="0" u="none" strike="noStrike" kern="1200" cap="none" spc="0" normalizeH="0" noProof="0" dirty="0">
                <a:ln>
                  <a:noFill/>
                </a:ln>
                <a:solidFill>
                  <a:srgbClr val="F5F7F9">
                    <a:lumMod val="50000"/>
                  </a:srgbClr>
                </a:solidFill>
                <a:effectLst/>
                <a:uLnTx/>
                <a:uFillTx/>
                <a:latin typeface="Century Gothic" panose="020B0502020202020204" pitchFamily="34" charset="0"/>
                <a:ea typeface="+mn-ea"/>
                <a:cs typeface="+mn-cs"/>
              </a:rPr>
              <a:t> Identification</a:t>
            </a: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 and rectification program</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Monthly Hazard review meeting</a:t>
            </a:r>
          </a:p>
        </p:txBody>
      </p:sp>
      <p:sp>
        <p:nvSpPr>
          <p:cNvPr id="81" name="Rectangle: Rounded Corners 80">
            <a:extLst>
              <a:ext uri="{FF2B5EF4-FFF2-40B4-BE49-F238E27FC236}">
                <a16:creationId xmlns:a16="http://schemas.microsoft.com/office/drawing/2014/main" id="{35668BF4-C02E-46E6-8BF2-9F4F808A4EEB}"/>
              </a:ext>
            </a:extLst>
          </p:cNvPr>
          <p:cNvSpPr/>
          <p:nvPr/>
        </p:nvSpPr>
        <p:spPr>
          <a:xfrm>
            <a:off x="390979" y="2620451"/>
            <a:ext cx="3002643" cy="221173"/>
          </a:xfrm>
          <a:prstGeom prst="roundRect">
            <a:avLst>
              <a:gd name="adj" fmla="val 50000"/>
            </a:avLst>
          </a:prstGeom>
          <a:solidFill>
            <a:schemeClr val="bg1"/>
          </a:solidFill>
          <a:ln w="63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Hazard Identification Program</a:t>
            </a:r>
          </a:p>
        </p:txBody>
      </p:sp>
      <p:sp>
        <p:nvSpPr>
          <p:cNvPr id="121" name="Oval 120">
            <a:extLst>
              <a:ext uri="{FF2B5EF4-FFF2-40B4-BE49-F238E27FC236}">
                <a16:creationId xmlns:a16="http://schemas.microsoft.com/office/drawing/2014/main" id="{FA0D2884-55A0-48B6-AF52-05EAEF1EC82B}"/>
              </a:ext>
            </a:extLst>
          </p:cNvPr>
          <p:cNvSpPr/>
          <p:nvPr/>
        </p:nvSpPr>
        <p:spPr>
          <a:xfrm>
            <a:off x="4229098" y="1039982"/>
            <a:ext cx="1440550" cy="1444964"/>
          </a:xfrm>
          <a:prstGeom prst="ellipse">
            <a:avLst/>
          </a:prstGeom>
          <a:solidFill>
            <a:schemeClr val="accent4">
              <a:alpha val="50000"/>
            </a:schemeClr>
          </a:solidFill>
          <a:ln>
            <a:solidFill>
              <a:schemeClr val="accent3"/>
            </a:solidFill>
          </a:ln>
          <a:effectLst>
            <a:outerShdw blurRad="76200" dist="76200" dir="2700000" algn="tl" rotWithShape="0">
              <a:schemeClr val="accent3">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Quarter 1</a:t>
            </a:r>
          </a:p>
        </p:txBody>
      </p:sp>
      <p:cxnSp>
        <p:nvCxnSpPr>
          <p:cNvPr id="169" name="Connector: Curved 168">
            <a:extLst>
              <a:ext uri="{FF2B5EF4-FFF2-40B4-BE49-F238E27FC236}">
                <a16:creationId xmlns:a16="http://schemas.microsoft.com/office/drawing/2014/main" id="{13C1FD12-8A00-4858-9D5E-D4F856C6183C}"/>
              </a:ext>
            </a:extLst>
          </p:cNvPr>
          <p:cNvCxnSpPr>
            <a:cxnSpLocks/>
            <a:stCxn id="121" idx="2"/>
            <a:endCxn id="80" idx="3"/>
          </p:cNvCxnSpPr>
          <p:nvPr/>
        </p:nvCxnSpPr>
        <p:spPr>
          <a:xfrm rot="10800000" flipV="1">
            <a:off x="3393622" y="1762463"/>
            <a:ext cx="835476" cy="1173701"/>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70" name="Connector: Curved 169">
            <a:extLst>
              <a:ext uri="{FF2B5EF4-FFF2-40B4-BE49-F238E27FC236}">
                <a16:creationId xmlns:a16="http://schemas.microsoft.com/office/drawing/2014/main" id="{8FC34803-227E-4B16-BDD1-6CCB0D40C1D4}"/>
              </a:ext>
            </a:extLst>
          </p:cNvPr>
          <p:cNvCxnSpPr>
            <a:cxnSpLocks/>
            <a:stCxn id="121" idx="2"/>
            <a:endCxn id="77" idx="3"/>
          </p:cNvCxnSpPr>
          <p:nvPr/>
        </p:nvCxnSpPr>
        <p:spPr>
          <a:xfrm rot="10800000" flipV="1">
            <a:off x="3393622" y="1762464"/>
            <a:ext cx="835476" cy="391234"/>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71" name="Connector: Curved 170">
            <a:extLst>
              <a:ext uri="{FF2B5EF4-FFF2-40B4-BE49-F238E27FC236}">
                <a16:creationId xmlns:a16="http://schemas.microsoft.com/office/drawing/2014/main" id="{C33D9487-6A0A-4004-BCB6-C27D3AB6ACBE}"/>
              </a:ext>
            </a:extLst>
          </p:cNvPr>
          <p:cNvCxnSpPr>
            <a:cxnSpLocks/>
            <a:stCxn id="121" idx="2"/>
            <a:endCxn id="74" idx="3"/>
          </p:cNvCxnSpPr>
          <p:nvPr/>
        </p:nvCxnSpPr>
        <p:spPr>
          <a:xfrm rot="10800000">
            <a:off x="3393622" y="1371232"/>
            <a:ext cx="835476" cy="391233"/>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cxnSp>
        <p:nvCxnSpPr>
          <p:cNvPr id="172" name="Connector: Curved 171">
            <a:extLst>
              <a:ext uri="{FF2B5EF4-FFF2-40B4-BE49-F238E27FC236}">
                <a16:creationId xmlns:a16="http://schemas.microsoft.com/office/drawing/2014/main" id="{21764026-1FAA-47E8-994B-F7F45CF94703}"/>
              </a:ext>
            </a:extLst>
          </p:cNvPr>
          <p:cNvCxnSpPr>
            <a:cxnSpLocks/>
            <a:stCxn id="121" idx="2"/>
            <a:endCxn id="19" idx="3"/>
          </p:cNvCxnSpPr>
          <p:nvPr/>
        </p:nvCxnSpPr>
        <p:spPr>
          <a:xfrm rot="10800000">
            <a:off x="3393622" y="588764"/>
            <a:ext cx="835476" cy="1173700"/>
          </a:xfrm>
          <a:prstGeom prst="curvedConnector3">
            <a:avLst>
              <a:gd name="adj1" fmla="val 50000"/>
            </a:avLst>
          </a:prstGeom>
          <a:solidFill>
            <a:schemeClr val="bg1"/>
          </a:solidFill>
          <a:ln>
            <a:gradFill>
              <a:gsLst>
                <a:gs pos="60000">
                  <a:schemeClr val="accent3"/>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cxnSp>
      <p:sp>
        <p:nvSpPr>
          <p:cNvPr id="3" name="Rectangle 2">
            <a:extLst>
              <a:ext uri="{FF2B5EF4-FFF2-40B4-BE49-F238E27FC236}">
                <a16:creationId xmlns:a16="http://schemas.microsoft.com/office/drawing/2014/main" id="{B73CDCC1-0D6C-4431-B028-E92BF55D42F4}"/>
              </a:ext>
            </a:extLst>
          </p:cNvPr>
          <p:cNvSpPr/>
          <p:nvPr/>
        </p:nvSpPr>
        <p:spPr>
          <a:xfrm>
            <a:off x="4312507" y="3182777"/>
            <a:ext cx="3567002" cy="492443"/>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F5F7F9">
                    <a:lumMod val="50000"/>
                  </a:srgbClr>
                </a:solidFill>
                <a:effectLst/>
                <a:uLnTx/>
                <a:uFillTx/>
                <a:latin typeface="Century Gothic" panose="020B0502020202020204" pitchFamily="34" charset="0"/>
                <a:ea typeface="+mn-ea"/>
                <a:cs typeface="+mn-cs"/>
              </a:rPr>
              <a:t>QHSE Roadmap 2022</a:t>
            </a:r>
          </a:p>
        </p:txBody>
      </p:sp>
    </p:spTree>
    <p:extLst>
      <p:ext uri="{BB962C8B-B14F-4D97-AF65-F5344CB8AC3E}">
        <p14:creationId xmlns:p14="http://schemas.microsoft.com/office/powerpoint/2010/main" val="105792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circle(out)">
                                      <p:cBhvr>
                                        <p:cTn id="7" dur="1500"/>
                                        <p:tgtEl>
                                          <p:spTgt spid="187"/>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121"/>
                                        </p:tgtEl>
                                        <p:attrNameLst>
                                          <p:attrName>style.visibility</p:attrName>
                                        </p:attrNameLst>
                                      </p:cBhvr>
                                      <p:to>
                                        <p:strVal val="visible"/>
                                      </p:to>
                                    </p:set>
                                    <p:animEffect transition="in" filter="fade">
                                      <p:cBhvr>
                                        <p:cTn id="10" dur="1250"/>
                                        <p:tgtEl>
                                          <p:spTgt spid="121"/>
                                        </p:tgtEl>
                                      </p:cBhvr>
                                    </p:animEffect>
                                  </p:childTnLst>
                                </p:cTn>
                              </p:par>
                              <p:par>
                                <p:cTn id="11" presetID="42" presetClass="path" presetSubtype="0" accel="50000" decel="50000" fill="hold" grpId="1" nodeType="withEffect">
                                  <p:stCondLst>
                                    <p:cond delay="500"/>
                                  </p:stCondLst>
                                  <p:childTnLst>
                                    <p:animMotion origin="layout" path="M 0.01172 0.02223 L 6.25E-7 -4.44444E-6 " pathEditMode="relative" rAng="0" ptsTypes="AA">
                                      <p:cBhvr>
                                        <p:cTn id="12" dur="1250" fill="hold"/>
                                        <p:tgtEl>
                                          <p:spTgt spid="121"/>
                                        </p:tgtEl>
                                        <p:attrNameLst>
                                          <p:attrName>ppt_x</p:attrName>
                                          <p:attrName>ppt_y</p:attrName>
                                        </p:attrNameLst>
                                      </p:cBhvr>
                                      <p:rCtr x="-586" y="-1111"/>
                                    </p:animMotion>
                                  </p:childTnLst>
                                </p:cTn>
                              </p:par>
                              <p:par>
                                <p:cTn id="13" presetID="10" presetClass="entr" presetSubtype="0" fill="hold" grpId="0" nodeType="withEffect">
                                  <p:stCondLst>
                                    <p:cond delay="500"/>
                                  </p:stCondLst>
                                  <p:childTnLst>
                                    <p:set>
                                      <p:cBhvr>
                                        <p:cTn id="14" dur="1" fill="hold">
                                          <p:stCondLst>
                                            <p:cond delay="0"/>
                                          </p:stCondLst>
                                        </p:cTn>
                                        <p:tgtEl>
                                          <p:spTgt spid="126"/>
                                        </p:tgtEl>
                                        <p:attrNameLst>
                                          <p:attrName>style.visibility</p:attrName>
                                        </p:attrNameLst>
                                      </p:cBhvr>
                                      <p:to>
                                        <p:strVal val="visible"/>
                                      </p:to>
                                    </p:set>
                                    <p:animEffect transition="in" filter="fade">
                                      <p:cBhvr>
                                        <p:cTn id="15" dur="1250"/>
                                        <p:tgtEl>
                                          <p:spTgt spid="126"/>
                                        </p:tgtEl>
                                      </p:cBhvr>
                                    </p:animEffect>
                                  </p:childTnLst>
                                </p:cTn>
                              </p:par>
                              <p:par>
                                <p:cTn id="16" presetID="42" presetClass="path" presetSubtype="0" accel="50000" decel="50000" fill="hold" grpId="1" nodeType="withEffect">
                                  <p:stCondLst>
                                    <p:cond delay="500"/>
                                  </p:stCondLst>
                                  <p:childTnLst>
                                    <p:animMotion origin="layout" path="M -0.0095 0.02338 L -4.16667E-7 -4.44444E-6 " pathEditMode="relative" rAng="0" ptsTypes="AA">
                                      <p:cBhvr>
                                        <p:cTn id="17" dur="1250" fill="hold"/>
                                        <p:tgtEl>
                                          <p:spTgt spid="126"/>
                                        </p:tgtEl>
                                        <p:attrNameLst>
                                          <p:attrName>ppt_x</p:attrName>
                                          <p:attrName>ppt_y</p:attrName>
                                        </p:attrNameLst>
                                      </p:cBhvr>
                                      <p:rCtr x="469" y="-1181"/>
                                    </p:animMotion>
                                  </p:childTnLst>
                                </p:cTn>
                              </p:par>
                              <p:par>
                                <p:cTn id="18" presetID="10" presetClass="entr" presetSubtype="0" fill="hold" grpId="0" nodeType="withEffect">
                                  <p:stCondLst>
                                    <p:cond delay="500"/>
                                  </p:stCondLst>
                                  <p:childTnLst>
                                    <p:set>
                                      <p:cBhvr>
                                        <p:cTn id="19" dur="1" fill="hold">
                                          <p:stCondLst>
                                            <p:cond delay="0"/>
                                          </p:stCondLst>
                                        </p:cTn>
                                        <p:tgtEl>
                                          <p:spTgt spid="130"/>
                                        </p:tgtEl>
                                        <p:attrNameLst>
                                          <p:attrName>style.visibility</p:attrName>
                                        </p:attrNameLst>
                                      </p:cBhvr>
                                      <p:to>
                                        <p:strVal val="visible"/>
                                      </p:to>
                                    </p:set>
                                    <p:animEffect transition="in" filter="fade">
                                      <p:cBhvr>
                                        <p:cTn id="20" dur="1250"/>
                                        <p:tgtEl>
                                          <p:spTgt spid="130"/>
                                        </p:tgtEl>
                                      </p:cBhvr>
                                    </p:animEffect>
                                  </p:childTnLst>
                                </p:cTn>
                              </p:par>
                              <p:par>
                                <p:cTn id="21" presetID="42" presetClass="path" presetSubtype="0" accel="50000" decel="50000" fill="hold" grpId="1" nodeType="withEffect">
                                  <p:stCondLst>
                                    <p:cond delay="500"/>
                                  </p:stCondLst>
                                  <p:childTnLst>
                                    <p:animMotion origin="layout" path="M -0.00885 -0.025 L -4.16667E-7 4.44444E-6 " pathEditMode="relative" rAng="0" ptsTypes="AA">
                                      <p:cBhvr>
                                        <p:cTn id="22" dur="1250" fill="hold"/>
                                        <p:tgtEl>
                                          <p:spTgt spid="130"/>
                                        </p:tgtEl>
                                        <p:attrNameLst>
                                          <p:attrName>ppt_x</p:attrName>
                                          <p:attrName>ppt_y</p:attrName>
                                        </p:attrNameLst>
                                      </p:cBhvr>
                                      <p:rCtr x="443" y="1250"/>
                                    </p:animMotion>
                                  </p:childTnLst>
                                </p:cTn>
                              </p:par>
                              <p:par>
                                <p:cTn id="23" presetID="10" presetClass="entr" presetSubtype="0" fill="hold" grpId="0" nodeType="withEffect">
                                  <p:stCondLst>
                                    <p:cond delay="500"/>
                                  </p:stCondLst>
                                  <p:childTnLst>
                                    <p:set>
                                      <p:cBhvr>
                                        <p:cTn id="24" dur="1" fill="hold">
                                          <p:stCondLst>
                                            <p:cond delay="0"/>
                                          </p:stCondLst>
                                        </p:cTn>
                                        <p:tgtEl>
                                          <p:spTgt spid="129"/>
                                        </p:tgtEl>
                                        <p:attrNameLst>
                                          <p:attrName>style.visibility</p:attrName>
                                        </p:attrNameLst>
                                      </p:cBhvr>
                                      <p:to>
                                        <p:strVal val="visible"/>
                                      </p:to>
                                    </p:set>
                                    <p:animEffect transition="in" filter="fade">
                                      <p:cBhvr>
                                        <p:cTn id="25" dur="1250"/>
                                        <p:tgtEl>
                                          <p:spTgt spid="129"/>
                                        </p:tgtEl>
                                      </p:cBhvr>
                                    </p:animEffect>
                                  </p:childTnLst>
                                </p:cTn>
                              </p:par>
                              <p:par>
                                <p:cTn id="26" presetID="42" presetClass="path" presetSubtype="0" accel="50000" decel="50000" fill="hold" grpId="1" nodeType="withEffect">
                                  <p:stCondLst>
                                    <p:cond delay="500"/>
                                  </p:stCondLst>
                                  <p:childTnLst>
                                    <p:animMotion origin="layout" path="M 0.00911 -0.02662 L 6.25E-7 4.44444E-6 " pathEditMode="relative" rAng="0" ptsTypes="AA">
                                      <p:cBhvr>
                                        <p:cTn id="27" dur="1250" fill="hold"/>
                                        <p:tgtEl>
                                          <p:spTgt spid="129"/>
                                        </p:tgtEl>
                                        <p:attrNameLst>
                                          <p:attrName>ppt_x</p:attrName>
                                          <p:attrName>ppt_y</p:attrName>
                                        </p:attrNameLst>
                                      </p:cBhvr>
                                      <p:rCtr x="-456" y="1319"/>
                                    </p:animMotion>
                                  </p:childTnLst>
                                </p:cTn>
                              </p:par>
                              <p:par>
                                <p:cTn id="28" presetID="22" presetClass="entr" presetSubtype="2" fill="hold" nodeType="withEffect">
                                  <p:stCondLst>
                                    <p:cond delay="1500"/>
                                  </p:stCondLst>
                                  <p:childTnLst>
                                    <p:set>
                                      <p:cBhvr>
                                        <p:cTn id="29" dur="1" fill="hold">
                                          <p:stCondLst>
                                            <p:cond delay="0"/>
                                          </p:stCondLst>
                                        </p:cTn>
                                        <p:tgtEl>
                                          <p:spTgt spid="157"/>
                                        </p:tgtEl>
                                        <p:attrNameLst>
                                          <p:attrName>style.visibility</p:attrName>
                                        </p:attrNameLst>
                                      </p:cBhvr>
                                      <p:to>
                                        <p:strVal val="visible"/>
                                      </p:to>
                                    </p:set>
                                    <p:animEffect transition="in" filter="wipe(right)">
                                      <p:cBhvr>
                                        <p:cTn id="30" dur="1000"/>
                                        <p:tgtEl>
                                          <p:spTgt spid="157"/>
                                        </p:tgtEl>
                                      </p:cBhvr>
                                    </p:animEffect>
                                  </p:childTnLst>
                                </p:cTn>
                              </p:par>
                              <p:par>
                                <p:cTn id="31" presetID="22" presetClass="entr" presetSubtype="2" fill="hold" nodeType="withEffect">
                                  <p:stCondLst>
                                    <p:cond delay="1500"/>
                                  </p:stCondLst>
                                  <p:childTnLst>
                                    <p:set>
                                      <p:cBhvr>
                                        <p:cTn id="32" dur="1" fill="hold">
                                          <p:stCondLst>
                                            <p:cond delay="0"/>
                                          </p:stCondLst>
                                        </p:cTn>
                                        <p:tgtEl>
                                          <p:spTgt spid="160"/>
                                        </p:tgtEl>
                                        <p:attrNameLst>
                                          <p:attrName>style.visibility</p:attrName>
                                        </p:attrNameLst>
                                      </p:cBhvr>
                                      <p:to>
                                        <p:strVal val="visible"/>
                                      </p:to>
                                    </p:set>
                                    <p:animEffect transition="in" filter="wipe(right)">
                                      <p:cBhvr>
                                        <p:cTn id="33" dur="1000"/>
                                        <p:tgtEl>
                                          <p:spTgt spid="160"/>
                                        </p:tgtEl>
                                      </p:cBhvr>
                                    </p:animEffect>
                                  </p:childTnLst>
                                </p:cTn>
                              </p:par>
                              <p:par>
                                <p:cTn id="34" presetID="22" presetClass="entr" presetSubtype="2" fill="hold" nodeType="withEffect">
                                  <p:stCondLst>
                                    <p:cond delay="1500"/>
                                  </p:stCondLst>
                                  <p:childTnLst>
                                    <p:set>
                                      <p:cBhvr>
                                        <p:cTn id="35" dur="1" fill="hold">
                                          <p:stCondLst>
                                            <p:cond delay="0"/>
                                          </p:stCondLst>
                                        </p:cTn>
                                        <p:tgtEl>
                                          <p:spTgt spid="163"/>
                                        </p:tgtEl>
                                        <p:attrNameLst>
                                          <p:attrName>style.visibility</p:attrName>
                                        </p:attrNameLst>
                                      </p:cBhvr>
                                      <p:to>
                                        <p:strVal val="visible"/>
                                      </p:to>
                                    </p:set>
                                    <p:animEffect transition="in" filter="wipe(right)">
                                      <p:cBhvr>
                                        <p:cTn id="36" dur="1000"/>
                                        <p:tgtEl>
                                          <p:spTgt spid="163"/>
                                        </p:tgtEl>
                                      </p:cBhvr>
                                    </p:animEffect>
                                  </p:childTnLst>
                                </p:cTn>
                              </p:par>
                              <p:par>
                                <p:cTn id="37" presetID="22" presetClass="entr" presetSubtype="2" fill="hold" nodeType="withEffect">
                                  <p:stCondLst>
                                    <p:cond delay="1500"/>
                                  </p:stCondLst>
                                  <p:childTnLst>
                                    <p:set>
                                      <p:cBhvr>
                                        <p:cTn id="38" dur="1" fill="hold">
                                          <p:stCondLst>
                                            <p:cond delay="0"/>
                                          </p:stCondLst>
                                        </p:cTn>
                                        <p:tgtEl>
                                          <p:spTgt spid="166"/>
                                        </p:tgtEl>
                                        <p:attrNameLst>
                                          <p:attrName>style.visibility</p:attrName>
                                        </p:attrNameLst>
                                      </p:cBhvr>
                                      <p:to>
                                        <p:strVal val="visible"/>
                                      </p:to>
                                    </p:set>
                                    <p:animEffect transition="in" filter="wipe(right)">
                                      <p:cBhvr>
                                        <p:cTn id="39" dur="1000"/>
                                        <p:tgtEl>
                                          <p:spTgt spid="166"/>
                                        </p:tgtEl>
                                      </p:cBhvr>
                                    </p:animEffect>
                                  </p:childTnLst>
                                </p:cTn>
                              </p:par>
                              <p:par>
                                <p:cTn id="40" presetID="22" presetClass="entr" presetSubtype="2" fill="hold" nodeType="withEffect">
                                  <p:stCondLst>
                                    <p:cond delay="1500"/>
                                  </p:stCondLst>
                                  <p:childTnLst>
                                    <p:set>
                                      <p:cBhvr>
                                        <p:cTn id="41" dur="1" fill="hold">
                                          <p:stCondLst>
                                            <p:cond delay="0"/>
                                          </p:stCondLst>
                                        </p:cTn>
                                        <p:tgtEl>
                                          <p:spTgt spid="169"/>
                                        </p:tgtEl>
                                        <p:attrNameLst>
                                          <p:attrName>style.visibility</p:attrName>
                                        </p:attrNameLst>
                                      </p:cBhvr>
                                      <p:to>
                                        <p:strVal val="visible"/>
                                      </p:to>
                                    </p:set>
                                    <p:animEffect transition="in" filter="wipe(right)">
                                      <p:cBhvr>
                                        <p:cTn id="42" dur="1000"/>
                                        <p:tgtEl>
                                          <p:spTgt spid="169"/>
                                        </p:tgtEl>
                                      </p:cBhvr>
                                    </p:animEffect>
                                  </p:childTnLst>
                                </p:cTn>
                              </p:par>
                              <p:par>
                                <p:cTn id="43" presetID="22" presetClass="entr" presetSubtype="2" fill="hold" nodeType="withEffect">
                                  <p:stCondLst>
                                    <p:cond delay="1500"/>
                                  </p:stCondLst>
                                  <p:childTnLst>
                                    <p:set>
                                      <p:cBhvr>
                                        <p:cTn id="44" dur="1" fill="hold">
                                          <p:stCondLst>
                                            <p:cond delay="0"/>
                                          </p:stCondLst>
                                        </p:cTn>
                                        <p:tgtEl>
                                          <p:spTgt spid="170"/>
                                        </p:tgtEl>
                                        <p:attrNameLst>
                                          <p:attrName>style.visibility</p:attrName>
                                        </p:attrNameLst>
                                      </p:cBhvr>
                                      <p:to>
                                        <p:strVal val="visible"/>
                                      </p:to>
                                    </p:set>
                                    <p:animEffect transition="in" filter="wipe(right)">
                                      <p:cBhvr>
                                        <p:cTn id="45" dur="1000"/>
                                        <p:tgtEl>
                                          <p:spTgt spid="170"/>
                                        </p:tgtEl>
                                      </p:cBhvr>
                                    </p:animEffect>
                                  </p:childTnLst>
                                </p:cTn>
                              </p:par>
                              <p:par>
                                <p:cTn id="46" presetID="22" presetClass="entr" presetSubtype="2" fill="hold" nodeType="withEffect">
                                  <p:stCondLst>
                                    <p:cond delay="1500"/>
                                  </p:stCondLst>
                                  <p:childTnLst>
                                    <p:set>
                                      <p:cBhvr>
                                        <p:cTn id="47" dur="1" fill="hold">
                                          <p:stCondLst>
                                            <p:cond delay="0"/>
                                          </p:stCondLst>
                                        </p:cTn>
                                        <p:tgtEl>
                                          <p:spTgt spid="171"/>
                                        </p:tgtEl>
                                        <p:attrNameLst>
                                          <p:attrName>style.visibility</p:attrName>
                                        </p:attrNameLst>
                                      </p:cBhvr>
                                      <p:to>
                                        <p:strVal val="visible"/>
                                      </p:to>
                                    </p:set>
                                    <p:animEffect transition="in" filter="wipe(right)">
                                      <p:cBhvr>
                                        <p:cTn id="48" dur="1000"/>
                                        <p:tgtEl>
                                          <p:spTgt spid="171"/>
                                        </p:tgtEl>
                                      </p:cBhvr>
                                    </p:animEffect>
                                  </p:childTnLst>
                                </p:cTn>
                              </p:par>
                              <p:par>
                                <p:cTn id="49" presetID="22" presetClass="entr" presetSubtype="2" fill="hold" nodeType="withEffect">
                                  <p:stCondLst>
                                    <p:cond delay="1500"/>
                                  </p:stCondLst>
                                  <p:childTnLst>
                                    <p:set>
                                      <p:cBhvr>
                                        <p:cTn id="50" dur="1" fill="hold">
                                          <p:stCondLst>
                                            <p:cond delay="0"/>
                                          </p:stCondLst>
                                        </p:cTn>
                                        <p:tgtEl>
                                          <p:spTgt spid="172"/>
                                        </p:tgtEl>
                                        <p:attrNameLst>
                                          <p:attrName>style.visibility</p:attrName>
                                        </p:attrNameLst>
                                      </p:cBhvr>
                                      <p:to>
                                        <p:strVal val="visible"/>
                                      </p:to>
                                    </p:set>
                                    <p:animEffect transition="in" filter="wipe(right)">
                                      <p:cBhvr>
                                        <p:cTn id="51" dur="1000"/>
                                        <p:tgtEl>
                                          <p:spTgt spid="172"/>
                                        </p:tgtEl>
                                      </p:cBhvr>
                                    </p:animEffect>
                                  </p:childTnLst>
                                </p:cTn>
                              </p:par>
                              <p:par>
                                <p:cTn id="52" presetID="22" presetClass="entr" presetSubtype="8" fill="hold" nodeType="withEffect">
                                  <p:stCondLst>
                                    <p:cond delay="1500"/>
                                  </p:stCondLst>
                                  <p:childTnLst>
                                    <p:set>
                                      <p:cBhvr>
                                        <p:cTn id="53" dur="1" fill="hold">
                                          <p:stCondLst>
                                            <p:cond delay="0"/>
                                          </p:stCondLst>
                                        </p:cTn>
                                        <p:tgtEl>
                                          <p:spTgt spid="133"/>
                                        </p:tgtEl>
                                        <p:attrNameLst>
                                          <p:attrName>style.visibility</p:attrName>
                                        </p:attrNameLst>
                                      </p:cBhvr>
                                      <p:to>
                                        <p:strVal val="visible"/>
                                      </p:to>
                                    </p:set>
                                    <p:animEffect transition="in" filter="wipe(left)">
                                      <p:cBhvr>
                                        <p:cTn id="54" dur="1000"/>
                                        <p:tgtEl>
                                          <p:spTgt spid="133"/>
                                        </p:tgtEl>
                                      </p:cBhvr>
                                    </p:animEffect>
                                  </p:childTnLst>
                                </p:cTn>
                              </p:par>
                              <p:par>
                                <p:cTn id="55" presetID="22" presetClass="entr" presetSubtype="8" fill="hold" nodeType="withEffect">
                                  <p:stCondLst>
                                    <p:cond delay="1500"/>
                                  </p:stCondLst>
                                  <p:childTnLst>
                                    <p:set>
                                      <p:cBhvr>
                                        <p:cTn id="56" dur="1" fill="hold">
                                          <p:stCondLst>
                                            <p:cond delay="0"/>
                                          </p:stCondLst>
                                        </p:cTn>
                                        <p:tgtEl>
                                          <p:spTgt spid="135"/>
                                        </p:tgtEl>
                                        <p:attrNameLst>
                                          <p:attrName>style.visibility</p:attrName>
                                        </p:attrNameLst>
                                      </p:cBhvr>
                                      <p:to>
                                        <p:strVal val="visible"/>
                                      </p:to>
                                    </p:set>
                                    <p:animEffect transition="in" filter="wipe(left)">
                                      <p:cBhvr>
                                        <p:cTn id="57" dur="1000"/>
                                        <p:tgtEl>
                                          <p:spTgt spid="135"/>
                                        </p:tgtEl>
                                      </p:cBhvr>
                                    </p:animEffect>
                                  </p:childTnLst>
                                </p:cTn>
                              </p:par>
                              <p:par>
                                <p:cTn id="58" presetID="22" presetClass="entr" presetSubtype="8" fill="hold" nodeType="withEffect">
                                  <p:stCondLst>
                                    <p:cond delay="1500"/>
                                  </p:stCondLst>
                                  <p:childTnLst>
                                    <p:set>
                                      <p:cBhvr>
                                        <p:cTn id="59" dur="1" fill="hold">
                                          <p:stCondLst>
                                            <p:cond delay="0"/>
                                          </p:stCondLst>
                                        </p:cTn>
                                        <p:tgtEl>
                                          <p:spTgt spid="139"/>
                                        </p:tgtEl>
                                        <p:attrNameLst>
                                          <p:attrName>style.visibility</p:attrName>
                                        </p:attrNameLst>
                                      </p:cBhvr>
                                      <p:to>
                                        <p:strVal val="visible"/>
                                      </p:to>
                                    </p:set>
                                    <p:animEffect transition="in" filter="wipe(left)">
                                      <p:cBhvr>
                                        <p:cTn id="60" dur="1000"/>
                                        <p:tgtEl>
                                          <p:spTgt spid="139"/>
                                        </p:tgtEl>
                                      </p:cBhvr>
                                    </p:animEffect>
                                  </p:childTnLst>
                                </p:cTn>
                              </p:par>
                              <p:par>
                                <p:cTn id="61" presetID="22" presetClass="entr" presetSubtype="8" fill="hold" nodeType="withEffect">
                                  <p:stCondLst>
                                    <p:cond delay="1500"/>
                                  </p:stCondLst>
                                  <p:childTnLst>
                                    <p:set>
                                      <p:cBhvr>
                                        <p:cTn id="62" dur="1" fill="hold">
                                          <p:stCondLst>
                                            <p:cond delay="0"/>
                                          </p:stCondLst>
                                        </p:cTn>
                                        <p:tgtEl>
                                          <p:spTgt spid="142"/>
                                        </p:tgtEl>
                                        <p:attrNameLst>
                                          <p:attrName>style.visibility</p:attrName>
                                        </p:attrNameLst>
                                      </p:cBhvr>
                                      <p:to>
                                        <p:strVal val="visible"/>
                                      </p:to>
                                    </p:set>
                                    <p:animEffect transition="in" filter="wipe(left)">
                                      <p:cBhvr>
                                        <p:cTn id="63" dur="1000"/>
                                        <p:tgtEl>
                                          <p:spTgt spid="142"/>
                                        </p:tgtEl>
                                      </p:cBhvr>
                                    </p:animEffect>
                                  </p:childTnLst>
                                </p:cTn>
                              </p:par>
                              <p:par>
                                <p:cTn id="64" presetID="22" presetClass="entr" presetSubtype="8" fill="hold" nodeType="withEffect">
                                  <p:stCondLst>
                                    <p:cond delay="1500"/>
                                  </p:stCondLst>
                                  <p:childTnLst>
                                    <p:set>
                                      <p:cBhvr>
                                        <p:cTn id="65" dur="1" fill="hold">
                                          <p:stCondLst>
                                            <p:cond delay="0"/>
                                          </p:stCondLst>
                                        </p:cTn>
                                        <p:tgtEl>
                                          <p:spTgt spid="145"/>
                                        </p:tgtEl>
                                        <p:attrNameLst>
                                          <p:attrName>style.visibility</p:attrName>
                                        </p:attrNameLst>
                                      </p:cBhvr>
                                      <p:to>
                                        <p:strVal val="visible"/>
                                      </p:to>
                                    </p:set>
                                    <p:animEffect transition="in" filter="wipe(left)">
                                      <p:cBhvr>
                                        <p:cTn id="66" dur="1000"/>
                                        <p:tgtEl>
                                          <p:spTgt spid="145"/>
                                        </p:tgtEl>
                                      </p:cBhvr>
                                    </p:animEffect>
                                  </p:childTnLst>
                                </p:cTn>
                              </p:par>
                              <p:par>
                                <p:cTn id="67" presetID="22" presetClass="entr" presetSubtype="8" fill="hold" nodeType="withEffect">
                                  <p:stCondLst>
                                    <p:cond delay="1500"/>
                                  </p:stCondLst>
                                  <p:childTnLst>
                                    <p:set>
                                      <p:cBhvr>
                                        <p:cTn id="68" dur="1" fill="hold">
                                          <p:stCondLst>
                                            <p:cond delay="0"/>
                                          </p:stCondLst>
                                        </p:cTn>
                                        <p:tgtEl>
                                          <p:spTgt spid="148"/>
                                        </p:tgtEl>
                                        <p:attrNameLst>
                                          <p:attrName>style.visibility</p:attrName>
                                        </p:attrNameLst>
                                      </p:cBhvr>
                                      <p:to>
                                        <p:strVal val="visible"/>
                                      </p:to>
                                    </p:set>
                                    <p:animEffect transition="in" filter="wipe(left)">
                                      <p:cBhvr>
                                        <p:cTn id="69" dur="1000"/>
                                        <p:tgtEl>
                                          <p:spTgt spid="148"/>
                                        </p:tgtEl>
                                      </p:cBhvr>
                                    </p:animEffect>
                                  </p:childTnLst>
                                </p:cTn>
                              </p:par>
                              <p:par>
                                <p:cTn id="70" presetID="22" presetClass="entr" presetSubtype="8" fill="hold" nodeType="withEffect">
                                  <p:stCondLst>
                                    <p:cond delay="1500"/>
                                  </p:stCondLst>
                                  <p:childTnLst>
                                    <p:set>
                                      <p:cBhvr>
                                        <p:cTn id="71" dur="1" fill="hold">
                                          <p:stCondLst>
                                            <p:cond delay="0"/>
                                          </p:stCondLst>
                                        </p:cTn>
                                        <p:tgtEl>
                                          <p:spTgt spid="151"/>
                                        </p:tgtEl>
                                        <p:attrNameLst>
                                          <p:attrName>style.visibility</p:attrName>
                                        </p:attrNameLst>
                                      </p:cBhvr>
                                      <p:to>
                                        <p:strVal val="visible"/>
                                      </p:to>
                                    </p:set>
                                    <p:animEffect transition="in" filter="wipe(left)">
                                      <p:cBhvr>
                                        <p:cTn id="72" dur="1000"/>
                                        <p:tgtEl>
                                          <p:spTgt spid="151"/>
                                        </p:tgtEl>
                                      </p:cBhvr>
                                    </p:animEffect>
                                  </p:childTnLst>
                                </p:cTn>
                              </p:par>
                              <p:par>
                                <p:cTn id="73" presetID="22" presetClass="entr" presetSubtype="8" fill="hold" nodeType="withEffect">
                                  <p:stCondLst>
                                    <p:cond delay="1500"/>
                                  </p:stCondLst>
                                  <p:childTnLst>
                                    <p:set>
                                      <p:cBhvr>
                                        <p:cTn id="74" dur="1" fill="hold">
                                          <p:stCondLst>
                                            <p:cond delay="0"/>
                                          </p:stCondLst>
                                        </p:cTn>
                                        <p:tgtEl>
                                          <p:spTgt spid="154"/>
                                        </p:tgtEl>
                                        <p:attrNameLst>
                                          <p:attrName>style.visibility</p:attrName>
                                        </p:attrNameLst>
                                      </p:cBhvr>
                                      <p:to>
                                        <p:strVal val="visible"/>
                                      </p:to>
                                    </p:set>
                                    <p:animEffect transition="in" filter="wipe(left)">
                                      <p:cBhvr>
                                        <p:cTn id="75" dur="1000"/>
                                        <p:tgtEl>
                                          <p:spTgt spid="154"/>
                                        </p:tgtEl>
                                      </p:cBhvr>
                                    </p:animEffect>
                                  </p:childTnLst>
                                </p:cTn>
                              </p:par>
                              <p:par>
                                <p:cTn id="76" presetID="55" presetClass="entr" presetSubtype="0" fill="hold" grpId="0" nodeType="withEffect">
                                  <p:stCondLst>
                                    <p:cond delay="2000"/>
                                  </p:stCondLst>
                                  <p:childTnLst>
                                    <p:set>
                                      <p:cBhvr>
                                        <p:cTn id="77" dur="1" fill="hold">
                                          <p:stCondLst>
                                            <p:cond delay="0"/>
                                          </p:stCondLst>
                                        </p:cTn>
                                        <p:tgtEl>
                                          <p:spTgt spid="119"/>
                                        </p:tgtEl>
                                        <p:attrNameLst>
                                          <p:attrName>style.visibility</p:attrName>
                                        </p:attrNameLst>
                                      </p:cBhvr>
                                      <p:to>
                                        <p:strVal val="visible"/>
                                      </p:to>
                                    </p:set>
                                    <p:anim calcmode="lin" valueType="num">
                                      <p:cBhvr>
                                        <p:cTn id="78" dur="1000" fill="hold"/>
                                        <p:tgtEl>
                                          <p:spTgt spid="119"/>
                                        </p:tgtEl>
                                        <p:attrNameLst>
                                          <p:attrName>ppt_w</p:attrName>
                                        </p:attrNameLst>
                                      </p:cBhvr>
                                      <p:tavLst>
                                        <p:tav tm="0">
                                          <p:val>
                                            <p:strVal val="#ppt_w*0.70"/>
                                          </p:val>
                                        </p:tav>
                                        <p:tav tm="100000">
                                          <p:val>
                                            <p:strVal val="#ppt_w"/>
                                          </p:val>
                                        </p:tav>
                                      </p:tavLst>
                                    </p:anim>
                                    <p:anim calcmode="lin" valueType="num">
                                      <p:cBhvr>
                                        <p:cTn id="79" dur="1000" fill="hold"/>
                                        <p:tgtEl>
                                          <p:spTgt spid="119"/>
                                        </p:tgtEl>
                                        <p:attrNameLst>
                                          <p:attrName>ppt_h</p:attrName>
                                        </p:attrNameLst>
                                      </p:cBhvr>
                                      <p:tavLst>
                                        <p:tav tm="0">
                                          <p:val>
                                            <p:strVal val="#ppt_h"/>
                                          </p:val>
                                        </p:tav>
                                        <p:tav tm="100000">
                                          <p:val>
                                            <p:strVal val="#ppt_h"/>
                                          </p:val>
                                        </p:tav>
                                      </p:tavLst>
                                    </p:anim>
                                    <p:animEffect transition="in" filter="fade">
                                      <p:cBhvr>
                                        <p:cTn id="80" dur="1000"/>
                                        <p:tgtEl>
                                          <p:spTgt spid="119"/>
                                        </p:tgtEl>
                                      </p:cBhvr>
                                    </p:animEffect>
                                  </p:childTnLst>
                                </p:cTn>
                              </p:par>
                              <p:par>
                                <p:cTn id="81" presetID="55" presetClass="entr" presetSubtype="0" fill="hold" grpId="0" nodeType="withEffect">
                                  <p:stCondLst>
                                    <p:cond delay="2000"/>
                                  </p:stCondLst>
                                  <p:childTnLst>
                                    <p:set>
                                      <p:cBhvr>
                                        <p:cTn id="82" dur="1" fill="hold">
                                          <p:stCondLst>
                                            <p:cond delay="0"/>
                                          </p:stCondLst>
                                        </p:cTn>
                                        <p:tgtEl>
                                          <p:spTgt spid="117"/>
                                        </p:tgtEl>
                                        <p:attrNameLst>
                                          <p:attrName>style.visibility</p:attrName>
                                        </p:attrNameLst>
                                      </p:cBhvr>
                                      <p:to>
                                        <p:strVal val="visible"/>
                                      </p:to>
                                    </p:set>
                                    <p:anim calcmode="lin" valueType="num">
                                      <p:cBhvr>
                                        <p:cTn id="83" dur="1000" fill="hold"/>
                                        <p:tgtEl>
                                          <p:spTgt spid="117"/>
                                        </p:tgtEl>
                                        <p:attrNameLst>
                                          <p:attrName>ppt_w</p:attrName>
                                        </p:attrNameLst>
                                      </p:cBhvr>
                                      <p:tavLst>
                                        <p:tav tm="0">
                                          <p:val>
                                            <p:strVal val="#ppt_w*0.70"/>
                                          </p:val>
                                        </p:tav>
                                        <p:tav tm="100000">
                                          <p:val>
                                            <p:strVal val="#ppt_w"/>
                                          </p:val>
                                        </p:tav>
                                      </p:tavLst>
                                    </p:anim>
                                    <p:anim calcmode="lin" valueType="num">
                                      <p:cBhvr>
                                        <p:cTn id="84" dur="1000" fill="hold"/>
                                        <p:tgtEl>
                                          <p:spTgt spid="117"/>
                                        </p:tgtEl>
                                        <p:attrNameLst>
                                          <p:attrName>ppt_h</p:attrName>
                                        </p:attrNameLst>
                                      </p:cBhvr>
                                      <p:tavLst>
                                        <p:tav tm="0">
                                          <p:val>
                                            <p:strVal val="#ppt_h"/>
                                          </p:val>
                                        </p:tav>
                                        <p:tav tm="100000">
                                          <p:val>
                                            <p:strVal val="#ppt_h"/>
                                          </p:val>
                                        </p:tav>
                                      </p:tavLst>
                                    </p:anim>
                                    <p:animEffect transition="in" filter="fade">
                                      <p:cBhvr>
                                        <p:cTn id="85" dur="1000"/>
                                        <p:tgtEl>
                                          <p:spTgt spid="117"/>
                                        </p:tgtEl>
                                      </p:cBhvr>
                                    </p:animEffect>
                                  </p:childTnLst>
                                </p:cTn>
                              </p:par>
                              <p:par>
                                <p:cTn id="86" presetID="55" presetClass="entr" presetSubtype="0" fill="hold" grpId="0" nodeType="withEffect">
                                  <p:stCondLst>
                                    <p:cond delay="2000"/>
                                  </p:stCondLst>
                                  <p:childTnLst>
                                    <p:set>
                                      <p:cBhvr>
                                        <p:cTn id="87" dur="1" fill="hold">
                                          <p:stCondLst>
                                            <p:cond delay="0"/>
                                          </p:stCondLst>
                                        </p:cTn>
                                        <p:tgtEl>
                                          <p:spTgt spid="115"/>
                                        </p:tgtEl>
                                        <p:attrNameLst>
                                          <p:attrName>style.visibility</p:attrName>
                                        </p:attrNameLst>
                                      </p:cBhvr>
                                      <p:to>
                                        <p:strVal val="visible"/>
                                      </p:to>
                                    </p:set>
                                    <p:anim calcmode="lin" valueType="num">
                                      <p:cBhvr>
                                        <p:cTn id="88" dur="1000" fill="hold"/>
                                        <p:tgtEl>
                                          <p:spTgt spid="115"/>
                                        </p:tgtEl>
                                        <p:attrNameLst>
                                          <p:attrName>ppt_w</p:attrName>
                                        </p:attrNameLst>
                                      </p:cBhvr>
                                      <p:tavLst>
                                        <p:tav tm="0">
                                          <p:val>
                                            <p:strVal val="#ppt_w*0.70"/>
                                          </p:val>
                                        </p:tav>
                                        <p:tav tm="100000">
                                          <p:val>
                                            <p:strVal val="#ppt_w"/>
                                          </p:val>
                                        </p:tav>
                                      </p:tavLst>
                                    </p:anim>
                                    <p:anim calcmode="lin" valueType="num">
                                      <p:cBhvr>
                                        <p:cTn id="89" dur="1000" fill="hold"/>
                                        <p:tgtEl>
                                          <p:spTgt spid="115"/>
                                        </p:tgtEl>
                                        <p:attrNameLst>
                                          <p:attrName>ppt_h</p:attrName>
                                        </p:attrNameLst>
                                      </p:cBhvr>
                                      <p:tavLst>
                                        <p:tav tm="0">
                                          <p:val>
                                            <p:strVal val="#ppt_h"/>
                                          </p:val>
                                        </p:tav>
                                        <p:tav tm="100000">
                                          <p:val>
                                            <p:strVal val="#ppt_h"/>
                                          </p:val>
                                        </p:tav>
                                      </p:tavLst>
                                    </p:anim>
                                    <p:animEffect transition="in" filter="fade">
                                      <p:cBhvr>
                                        <p:cTn id="90" dur="1000"/>
                                        <p:tgtEl>
                                          <p:spTgt spid="115"/>
                                        </p:tgtEl>
                                      </p:cBhvr>
                                    </p:animEffect>
                                  </p:childTnLst>
                                </p:cTn>
                              </p:par>
                              <p:par>
                                <p:cTn id="91" presetID="55" presetClass="entr" presetSubtype="0" fill="hold" grpId="0" nodeType="withEffect">
                                  <p:stCondLst>
                                    <p:cond delay="2000"/>
                                  </p:stCondLst>
                                  <p:childTnLst>
                                    <p:set>
                                      <p:cBhvr>
                                        <p:cTn id="92" dur="1" fill="hold">
                                          <p:stCondLst>
                                            <p:cond delay="0"/>
                                          </p:stCondLst>
                                        </p:cTn>
                                        <p:tgtEl>
                                          <p:spTgt spid="113"/>
                                        </p:tgtEl>
                                        <p:attrNameLst>
                                          <p:attrName>style.visibility</p:attrName>
                                        </p:attrNameLst>
                                      </p:cBhvr>
                                      <p:to>
                                        <p:strVal val="visible"/>
                                      </p:to>
                                    </p:set>
                                    <p:anim calcmode="lin" valueType="num">
                                      <p:cBhvr>
                                        <p:cTn id="93" dur="1000" fill="hold"/>
                                        <p:tgtEl>
                                          <p:spTgt spid="113"/>
                                        </p:tgtEl>
                                        <p:attrNameLst>
                                          <p:attrName>ppt_w</p:attrName>
                                        </p:attrNameLst>
                                      </p:cBhvr>
                                      <p:tavLst>
                                        <p:tav tm="0">
                                          <p:val>
                                            <p:strVal val="#ppt_w*0.70"/>
                                          </p:val>
                                        </p:tav>
                                        <p:tav tm="100000">
                                          <p:val>
                                            <p:strVal val="#ppt_w"/>
                                          </p:val>
                                        </p:tav>
                                      </p:tavLst>
                                    </p:anim>
                                    <p:anim calcmode="lin" valueType="num">
                                      <p:cBhvr>
                                        <p:cTn id="94" dur="1000" fill="hold"/>
                                        <p:tgtEl>
                                          <p:spTgt spid="113"/>
                                        </p:tgtEl>
                                        <p:attrNameLst>
                                          <p:attrName>ppt_h</p:attrName>
                                        </p:attrNameLst>
                                      </p:cBhvr>
                                      <p:tavLst>
                                        <p:tav tm="0">
                                          <p:val>
                                            <p:strVal val="#ppt_h"/>
                                          </p:val>
                                        </p:tav>
                                        <p:tav tm="100000">
                                          <p:val>
                                            <p:strVal val="#ppt_h"/>
                                          </p:val>
                                        </p:tav>
                                      </p:tavLst>
                                    </p:anim>
                                    <p:animEffect transition="in" filter="fade">
                                      <p:cBhvr>
                                        <p:cTn id="95" dur="1000"/>
                                        <p:tgtEl>
                                          <p:spTgt spid="113"/>
                                        </p:tgtEl>
                                      </p:cBhvr>
                                    </p:animEffect>
                                  </p:childTnLst>
                                </p:cTn>
                              </p:par>
                              <p:par>
                                <p:cTn id="96" presetID="55" presetClass="entr" presetSubtype="0" fill="hold" grpId="0" nodeType="withEffect">
                                  <p:stCondLst>
                                    <p:cond delay="2000"/>
                                  </p:stCondLst>
                                  <p:childTnLst>
                                    <p:set>
                                      <p:cBhvr>
                                        <p:cTn id="97" dur="1" fill="hold">
                                          <p:stCondLst>
                                            <p:cond delay="0"/>
                                          </p:stCondLst>
                                        </p:cTn>
                                        <p:tgtEl>
                                          <p:spTgt spid="111"/>
                                        </p:tgtEl>
                                        <p:attrNameLst>
                                          <p:attrName>style.visibility</p:attrName>
                                        </p:attrNameLst>
                                      </p:cBhvr>
                                      <p:to>
                                        <p:strVal val="visible"/>
                                      </p:to>
                                    </p:set>
                                    <p:anim calcmode="lin" valueType="num">
                                      <p:cBhvr>
                                        <p:cTn id="98" dur="1000" fill="hold"/>
                                        <p:tgtEl>
                                          <p:spTgt spid="111"/>
                                        </p:tgtEl>
                                        <p:attrNameLst>
                                          <p:attrName>ppt_w</p:attrName>
                                        </p:attrNameLst>
                                      </p:cBhvr>
                                      <p:tavLst>
                                        <p:tav tm="0">
                                          <p:val>
                                            <p:strVal val="#ppt_w*0.70"/>
                                          </p:val>
                                        </p:tav>
                                        <p:tav tm="100000">
                                          <p:val>
                                            <p:strVal val="#ppt_w"/>
                                          </p:val>
                                        </p:tav>
                                      </p:tavLst>
                                    </p:anim>
                                    <p:anim calcmode="lin" valueType="num">
                                      <p:cBhvr>
                                        <p:cTn id="99" dur="1000" fill="hold"/>
                                        <p:tgtEl>
                                          <p:spTgt spid="111"/>
                                        </p:tgtEl>
                                        <p:attrNameLst>
                                          <p:attrName>ppt_h</p:attrName>
                                        </p:attrNameLst>
                                      </p:cBhvr>
                                      <p:tavLst>
                                        <p:tav tm="0">
                                          <p:val>
                                            <p:strVal val="#ppt_h"/>
                                          </p:val>
                                        </p:tav>
                                        <p:tav tm="100000">
                                          <p:val>
                                            <p:strVal val="#ppt_h"/>
                                          </p:val>
                                        </p:tav>
                                      </p:tavLst>
                                    </p:anim>
                                    <p:animEffect transition="in" filter="fade">
                                      <p:cBhvr>
                                        <p:cTn id="100" dur="1000"/>
                                        <p:tgtEl>
                                          <p:spTgt spid="111"/>
                                        </p:tgtEl>
                                      </p:cBhvr>
                                    </p:animEffect>
                                  </p:childTnLst>
                                </p:cTn>
                              </p:par>
                              <p:par>
                                <p:cTn id="101" presetID="55" presetClass="entr" presetSubtype="0" fill="hold" grpId="0" nodeType="withEffect">
                                  <p:stCondLst>
                                    <p:cond delay="2000"/>
                                  </p:stCondLst>
                                  <p:childTnLst>
                                    <p:set>
                                      <p:cBhvr>
                                        <p:cTn id="102" dur="1" fill="hold">
                                          <p:stCondLst>
                                            <p:cond delay="0"/>
                                          </p:stCondLst>
                                        </p:cTn>
                                        <p:tgtEl>
                                          <p:spTgt spid="107"/>
                                        </p:tgtEl>
                                        <p:attrNameLst>
                                          <p:attrName>style.visibility</p:attrName>
                                        </p:attrNameLst>
                                      </p:cBhvr>
                                      <p:to>
                                        <p:strVal val="visible"/>
                                      </p:to>
                                    </p:set>
                                    <p:anim calcmode="lin" valueType="num">
                                      <p:cBhvr>
                                        <p:cTn id="103" dur="1000" fill="hold"/>
                                        <p:tgtEl>
                                          <p:spTgt spid="107"/>
                                        </p:tgtEl>
                                        <p:attrNameLst>
                                          <p:attrName>ppt_w</p:attrName>
                                        </p:attrNameLst>
                                      </p:cBhvr>
                                      <p:tavLst>
                                        <p:tav tm="0">
                                          <p:val>
                                            <p:strVal val="#ppt_w*0.70"/>
                                          </p:val>
                                        </p:tav>
                                        <p:tav tm="100000">
                                          <p:val>
                                            <p:strVal val="#ppt_w"/>
                                          </p:val>
                                        </p:tav>
                                      </p:tavLst>
                                    </p:anim>
                                    <p:anim calcmode="lin" valueType="num">
                                      <p:cBhvr>
                                        <p:cTn id="104" dur="1000" fill="hold"/>
                                        <p:tgtEl>
                                          <p:spTgt spid="107"/>
                                        </p:tgtEl>
                                        <p:attrNameLst>
                                          <p:attrName>ppt_h</p:attrName>
                                        </p:attrNameLst>
                                      </p:cBhvr>
                                      <p:tavLst>
                                        <p:tav tm="0">
                                          <p:val>
                                            <p:strVal val="#ppt_h"/>
                                          </p:val>
                                        </p:tav>
                                        <p:tav tm="100000">
                                          <p:val>
                                            <p:strVal val="#ppt_h"/>
                                          </p:val>
                                        </p:tav>
                                      </p:tavLst>
                                    </p:anim>
                                    <p:animEffect transition="in" filter="fade">
                                      <p:cBhvr>
                                        <p:cTn id="105" dur="1000"/>
                                        <p:tgtEl>
                                          <p:spTgt spid="107"/>
                                        </p:tgtEl>
                                      </p:cBhvr>
                                    </p:animEffect>
                                  </p:childTnLst>
                                </p:cTn>
                              </p:par>
                              <p:par>
                                <p:cTn id="106" presetID="55" presetClass="entr" presetSubtype="0" fill="hold" grpId="0" nodeType="withEffect">
                                  <p:stCondLst>
                                    <p:cond delay="2000"/>
                                  </p:stCondLst>
                                  <p:childTnLst>
                                    <p:set>
                                      <p:cBhvr>
                                        <p:cTn id="107" dur="1" fill="hold">
                                          <p:stCondLst>
                                            <p:cond delay="0"/>
                                          </p:stCondLst>
                                        </p:cTn>
                                        <p:tgtEl>
                                          <p:spTgt spid="109"/>
                                        </p:tgtEl>
                                        <p:attrNameLst>
                                          <p:attrName>style.visibility</p:attrName>
                                        </p:attrNameLst>
                                      </p:cBhvr>
                                      <p:to>
                                        <p:strVal val="visible"/>
                                      </p:to>
                                    </p:set>
                                    <p:anim calcmode="lin" valueType="num">
                                      <p:cBhvr>
                                        <p:cTn id="108" dur="1000" fill="hold"/>
                                        <p:tgtEl>
                                          <p:spTgt spid="109"/>
                                        </p:tgtEl>
                                        <p:attrNameLst>
                                          <p:attrName>ppt_w</p:attrName>
                                        </p:attrNameLst>
                                      </p:cBhvr>
                                      <p:tavLst>
                                        <p:tav tm="0">
                                          <p:val>
                                            <p:strVal val="#ppt_w*0.70"/>
                                          </p:val>
                                        </p:tav>
                                        <p:tav tm="100000">
                                          <p:val>
                                            <p:strVal val="#ppt_w"/>
                                          </p:val>
                                        </p:tav>
                                      </p:tavLst>
                                    </p:anim>
                                    <p:anim calcmode="lin" valueType="num">
                                      <p:cBhvr>
                                        <p:cTn id="109" dur="1000" fill="hold"/>
                                        <p:tgtEl>
                                          <p:spTgt spid="109"/>
                                        </p:tgtEl>
                                        <p:attrNameLst>
                                          <p:attrName>ppt_h</p:attrName>
                                        </p:attrNameLst>
                                      </p:cBhvr>
                                      <p:tavLst>
                                        <p:tav tm="0">
                                          <p:val>
                                            <p:strVal val="#ppt_h"/>
                                          </p:val>
                                        </p:tav>
                                        <p:tav tm="100000">
                                          <p:val>
                                            <p:strVal val="#ppt_h"/>
                                          </p:val>
                                        </p:tav>
                                      </p:tavLst>
                                    </p:anim>
                                    <p:animEffect transition="in" filter="fade">
                                      <p:cBhvr>
                                        <p:cTn id="110" dur="1000"/>
                                        <p:tgtEl>
                                          <p:spTgt spid="109"/>
                                        </p:tgtEl>
                                      </p:cBhvr>
                                    </p:animEffect>
                                  </p:childTnLst>
                                </p:cTn>
                              </p:par>
                              <p:par>
                                <p:cTn id="111" presetID="55" presetClass="entr" presetSubtype="0" fill="hold" grpId="0" nodeType="withEffect">
                                  <p:stCondLst>
                                    <p:cond delay="2000"/>
                                  </p:stCondLst>
                                  <p:childTnLst>
                                    <p:set>
                                      <p:cBhvr>
                                        <p:cTn id="112" dur="1" fill="hold">
                                          <p:stCondLst>
                                            <p:cond delay="0"/>
                                          </p:stCondLst>
                                        </p:cTn>
                                        <p:tgtEl>
                                          <p:spTgt spid="105"/>
                                        </p:tgtEl>
                                        <p:attrNameLst>
                                          <p:attrName>style.visibility</p:attrName>
                                        </p:attrNameLst>
                                      </p:cBhvr>
                                      <p:to>
                                        <p:strVal val="visible"/>
                                      </p:to>
                                    </p:set>
                                    <p:anim calcmode="lin" valueType="num">
                                      <p:cBhvr>
                                        <p:cTn id="113" dur="1000" fill="hold"/>
                                        <p:tgtEl>
                                          <p:spTgt spid="105"/>
                                        </p:tgtEl>
                                        <p:attrNameLst>
                                          <p:attrName>ppt_w</p:attrName>
                                        </p:attrNameLst>
                                      </p:cBhvr>
                                      <p:tavLst>
                                        <p:tav tm="0">
                                          <p:val>
                                            <p:strVal val="#ppt_w*0.70"/>
                                          </p:val>
                                        </p:tav>
                                        <p:tav tm="100000">
                                          <p:val>
                                            <p:strVal val="#ppt_w"/>
                                          </p:val>
                                        </p:tav>
                                      </p:tavLst>
                                    </p:anim>
                                    <p:anim calcmode="lin" valueType="num">
                                      <p:cBhvr>
                                        <p:cTn id="114" dur="1000" fill="hold"/>
                                        <p:tgtEl>
                                          <p:spTgt spid="105"/>
                                        </p:tgtEl>
                                        <p:attrNameLst>
                                          <p:attrName>ppt_h</p:attrName>
                                        </p:attrNameLst>
                                      </p:cBhvr>
                                      <p:tavLst>
                                        <p:tav tm="0">
                                          <p:val>
                                            <p:strVal val="#ppt_h"/>
                                          </p:val>
                                        </p:tav>
                                        <p:tav tm="100000">
                                          <p:val>
                                            <p:strVal val="#ppt_h"/>
                                          </p:val>
                                        </p:tav>
                                      </p:tavLst>
                                    </p:anim>
                                    <p:animEffect transition="in" filter="fade">
                                      <p:cBhvr>
                                        <p:cTn id="115" dur="1000"/>
                                        <p:tgtEl>
                                          <p:spTgt spid="105"/>
                                        </p:tgtEl>
                                      </p:cBhvr>
                                    </p:animEffect>
                                  </p:childTnLst>
                                </p:cTn>
                              </p:par>
                              <p:par>
                                <p:cTn id="116" presetID="55" presetClass="entr" presetSubtype="0" fill="hold" grpId="0" nodeType="withEffect">
                                  <p:stCondLst>
                                    <p:cond delay="2000"/>
                                  </p:stCondLst>
                                  <p:childTnLst>
                                    <p:set>
                                      <p:cBhvr>
                                        <p:cTn id="117" dur="1" fill="hold">
                                          <p:stCondLst>
                                            <p:cond delay="0"/>
                                          </p:stCondLst>
                                        </p:cTn>
                                        <p:tgtEl>
                                          <p:spTgt spid="93"/>
                                        </p:tgtEl>
                                        <p:attrNameLst>
                                          <p:attrName>style.visibility</p:attrName>
                                        </p:attrNameLst>
                                      </p:cBhvr>
                                      <p:to>
                                        <p:strVal val="visible"/>
                                      </p:to>
                                    </p:set>
                                    <p:anim calcmode="lin" valueType="num">
                                      <p:cBhvr>
                                        <p:cTn id="118" dur="1000" fill="hold"/>
                                        <p:tgtEl>
                                          <p:spTgt spid="93"/>
                                        </p:tgtEl>
                                        <p:attrNameLst>
                                          <p:attrName>ppt_w</p:attrName>
                                        </p:attrNameLst>
                                      </p:cBhvr>
                                      <p:tavLst>
                                        <p:tav tm="0">
                                          <p:val>
                                            <p:strVal val="#ppt_w*0.70"/>
                                          </p:val>
                                        </p:tav>
                                        <p:tav tm="100000">
                                          <p:val>
                                            <p:strVal val="#ppt_w"/>
                                          </p:val>
                                        </p:tav>
                                      </p:tavLst>
                                    </p:anim>
                                    <p:anim calcmode="lin" valueType="num">
                                      <p:cBhvr>
                                        <p:cTn id="119" dur="1000" fill="hold"/>
                                        <p:tgtEl>
                                          <p:spTgt spid="93"/>
                                        </p:tgtEl>
                                        <p:attrNameLst>
                                          <p:attrName>ppt_h</p:attrName>
                                        </p:attrNameLst>
                                      </p:cBhvr>
                                      <p:tavLst>
                                        <p:tav tm="0">
                                          <p:val>
                                            <p:strVal val="#ppt_h"/>
                                          </p:val>
                                        </p:tav>
                                        <p:tav tm="100000">
                                          <p:val>
                                            <p:strVal val="#ppt_h"/>
                                          </p:val>
                                        </p:tav>
                                      </p:tavLst>
                                    </p:anim>
                                    <p:animEffect transition="in" filter="fade">
                                      <p:cBhvr>
                                        <p:cTn id="120" dur="1000"/>
                                        <p:tgtEl>
                                          <p:spTgt spid="93"/>
                                        </p:tgtEl>
                                      </p:cBhvr>
                                    </p:animEffect>
                                  </p:childTnLst>
                                </p:cTn>
                              </p:par>
                              <p:par>
                                <p:cTn id="121" presetID="55" presetClass="entr" presetSubtype="0" fill="hold" grpId="0" nodeType="withEffect">
                                  <p:stCondLst>
                                    <p:cond delay="2000"/>
                                  </p:stCondLst>
                                  <p:childTnLst>
                                    <p:set>
                                      <p:cBhvr>
                                        <p:cTn id="122" dur="1" fill="hold">
                                          <p:stCondLst>
                                            <p:cond delay="0"/>
                                          </p:stCondLst>
                                        </p:cTn>
                                        <p:tgtEl>
                                          <p:spTgt spid="87"/>
                                        </p:tgtEl>
                                        <p:attrNameLst>
                                          <p:attrName>style.visibility</p:attrName>
                                        </p:attrNameLst>
                                      </p:cBhvr>
                                      <p:to>
                                        <p:strVal val="visible"/>
                                      </p:to>
                                    </p:set>
                                    <p:anim calcmode="lin" valueType="num">
                                      <p:cBhvr>
                                        <p:cTn id="123" dur="1000" fill="hold"/>
                                        <p:tgtEl>
                                          <p:spTgt spid="87"/>
                                        </p:tgtEl>
                                        <p:attrNameLst>
                                          <p:attrName>ppt_w</p:attrName>
                                        </p:attrNameLst>
                                      </p:cBhvr>
                                      <p:tavLst>
                                        <p:tav tm="0">
                                          <p:val>
                                            <p:strVal val="#ppt_w*0.70"/>
                                          </p:val>
                                        </p:tav>
                                        <p:tav tm="100000">
                                          <p:val>
                                            <p:strVal val="#ppt_w"/>
                                          </p:val>
                                        </p:tav>
                                      </p:tavLst>
                                    </p:anim>
                                    <p:anim calcmode="lin" valueType="num">
                                      <p:cBhvr>
                                        <p:cTn id="124" dur="1000" fill="hold"/>
                                        <p:tgtEl>
                                          <p:spTgt spid="87"/>
                                        </p:tgtEl>
                                        <p:attrNameLst>
                                          <p:attrName>ppt_h</p:attrName>
                                        </p:attrNameLst>
                                      </p:cBhvr>
                                      <p:tavLst>
                                        <p:tav tm="0">
                                          <p:val>
                                            <p:strVal val="#ppt_h"/>
                                          </p:val>
                                        </p:tav>
                                        <p:tav tm="100000">
                                          <p:val>
                                            <p:strVal val="#ppt_h"/>
                                          </p:val>
                                        </p:tav>
                                      </p:tavLst>
                                    </p:anim>
                                    <p:animEffect transition="in" filter="fade">
                                      <p:cBhvr>
                                        <p:cTn id="125" dur="1000"/>
                                        <p:tgtEl>
                                          <p:spTgt spid="87"/>
                                        </p:tgtEl>
                                      </p:cBhvr>
                                    </p:animEffect>
                                  </p:childTnLst>
                                </p:cTn>
                              </p:par>
                              <p:par>
                                <p:cTn id="126" presetID="55" presetClass="entr" presetSubtype="0" fill="hold" grpId="0" nodeType="withEffect">
                                  <p:stCondLst>
                                    <p:cond delay="2000"/>
                                  </p:stCondLst>
                                  <p:childTnLst>
                                    <p:set>
                                      <p:cBhvr>
                                        <p:cTn id="127" dur="1" fill="hold">
                                          <p:stCondLst>
                                            <p:cond delay="0"/>
                                          </p:stCondLst>
                                        </p:cTn>
                                        <p:tgtEl>
                                          <p:spTgt spid="90"/>
                                        </p:tgtEl>
                                        <p:attrNameLst>
                                          <p:attrName>style.visibility</p:attrName>
                                        </p:attrNameLst>
                                      </p:cBhvr>
                                      <p:to>
                                        <p:strVal val="visible"/>
                                      </p:to>
                                    </p:set>
                                    <p:anim calcmode="lin" valueType="num">
                                      <p:cBhvr>
                                        <p:cTn id="128" dur="1000" fill="hold"/>
                                        <p:tgtEl>
                                          <p:spTgt spid="90"/>
                                        </p:tgtEl>
                                        <p:attrNameLst>
                                          <p:attrName>ppt_w</p:attrName>
                                        </p:attrNameLst>
                                      </p:cBhvr>
                                      <p:tavLst>
                                        <p:tav tm="0">
                                          <p:val>
                                            <p:strVal val="#ppt_w*0.70"/>
                                          </p:val>
                                        </p:tav>
                                        <p:tav tm="100000">
                                          <p:val>
                                            <p:strVal val="#ppt_w"/>
                                          </p:val>
                                        </p:tav>
                                      </p:tavLst>
                                    </p:anim>
                                    <p:anim calcmode="lin" valueType="num">
                                      <p:cBhvr>
                                        <p:cTn id="129" dur="1000" fill="hold"/>
                                        <p:tgtEl>
                                          <p:spTgt spid="90"/>
                                        </p:tgtEl>
                                        <p:attrNameLst>
                                          <p:attrName>ppt_h</p:attrName>
                                        </p:attrNameLst>
                                      </p:cBhvr>
                                      <p:tavLst>
                                        <p:tav tm="0">
                                          <p:val>
                                            <p:strVal val="#ppt_h"/>
                                          </p:val>
                                        </p:tav>
                                        <p:tav tm="100000">
                                          <p:val>
                                            <p:strVal val="#ppt_h"/>
                                          </p:val>
                                        </p:tav>
                                      </p:tavLst>
                                    </p:anim>
                                    <p:animEffect transition="in" filter="fade">
                                      <p:cBhvr>
                                        <p:cTn id="130" dur="1000"/>
                                        <p:tgtEl>
                                          <p:spTgt spid="90"/>
                                        </p:tgtEl>
                                      </p:cBhvr>
                                    </p:animEffect>
                                  </p:childTnLst>
                                </p:cTn>
                              </p:par>
                              <p:par>
                                <p:cTn id="131" presetID="55" presetClass="entr" presetSubtype="0" fill="hold" grpId="0" nodeType="withEffect">
                                  <p:stCondLst>
                                    <p:cond delay="2000"/>
                                  </p:stCondLst>
                                  <p:childTnLst>
                                    <p:set>
                                      <p:cBhvr>
                                        <p:cTn id="132" dur="1" fill="hold">
                                          <p:stCondLst>
                                            <p:cond delay="0"/>
                                          </p:stCondLst>
                                        </p:cTn>
                                        <p:tgtEl>
                                          <p:spTgt spid="84"/>
                                        </p:tgtEl>
                                        <p:attrNameLst>
                                          <p:attrName>style.visibility</p:attrName>
                                        </p:attrNameLst>
                                      </p:cBhvr>
                                      <p:to>
                                        <p:strVal val="visible"/>
                                      </p:to>
                                    </p:set>
                                    <p:anim calcmode="lin" valueType="num">
                                      <p:cBhvr>
                                        <p:cTn id="133" dur="1000" fill="hold"/>
                                        <p:tgtEl>
                                          <p:spTgt spid="84"/>
                                        </p:tgtEl>
                                        <p:attrNameLst>
                                          <p:attrName>ppt_w</p:attrName>
                                        </p:attrNameLst>
                                      </p:cBhvr>
                                      <p:tavLst>
                                        <p:tav tm="0">
                                          <p:val>
                                            <p:strVal val="#ppt_w*0.70"/>
                                          </p:val>
                                        </p:tav>
                                        <p:tav tm="100000">
                                          <p:val>
                                            <p:strVal val="#ppt_w"/>
                                          </p:val>
                                        </p:tav>
                                      </p:tavLst>
                                    </p:anim>
                                    <p:anim calcmode="lin" valueType="num">
                                      <p:cBhvr>
                                        <p:cTn id="134" dur="1000" fill="hold"/>
                                        <p:tgtEl>
                                          <p:spTgt spid="84"/>
                                        </p:tgtEl>
                                        <p:attrNameLst>
                                          <p:attrName>ppt_h</p:attrName>
                                        </p:attrNameLst>
                                      </p:cBhvr>
                                      <p:tavLst>
                                        <p:tav tm="0">
                                          <p:val>
                                            <p:strVal val="#ppt_h"/>
                                          </p:val>
                                        </p:tav>
                                        <p:tav tm="100000">
                                          <p:val>
                                            <p:strVal val="#ppt_h"/>
                                          </p:val>
                                        </p:tav>
                                      </p:tavLst>
                                    </p:anim>
                                    <p:animEffect transition="in" filter="fade">
                                      <p:cBhvr>
                                        <p:cTn id="135" dur="1000"/>
                                        <p:tgtEl>
                                          <p:spTgt spid="84"/>
                                        </p:tgtEl>
                                      </p:cBhvr>
                                    </p:animEffect>
                                  </p:childTnLst>
                                </p:cTn>
                              </p:par>
                              <p:par>
                                <p:cTn id="136" presetID="55" presetClass="entr" presetSubtype="0" fill="hold" grpId="0" nodeType="withEffect">
                                  <p:stCondLst>
                                    <p:cond delay="2000"/>
                                  </p:stCondLst>
                                  <p:childTnLst>
                                    <p:set>
                                      <p:cBhvr>
                                        <p:cTn id="137" dur="1" fill="hold">
                                          <p:stCondLst>
                                            <p:cond delay="0"/>
                                          </p:stCondLst>
                                        </p:cTn>
                                        <p:tgtEl>
                                          <p:spTgt spid="81"/>
                                        </p:tgtEl>
                                        <p:attrNameLst>
                                          <p:attrName>style.visibility</p:attrName>
                                        </p:attrNameLst>
                                      </p:cBhvr>
                                      <p:to>
                                        <p:strVal val="visible"/>
                                      </p:to>
                                    </p:set>
                                    <p:anim calcmode="lin" valueType="num">
                                      <p:cBhvr>
                                        <p:cTn id="138" dur="1000" fill="hold"/>
                                        <p:tgtEl>
                                          <p:spTgt spid="81"/>
                                        </p:tgtEl>
                                        <p:attrNameLst>
                                          <p:attrName>ppt_w</p:attrName>
                                        </p:attrNameLst>
                                      </p:cBhvr>
                                      <p:tavLst>
                                        <p:tav tm="0">
                                          <p:val>
                                            <p:strVal val="#ppt_w*0.70"/>
                                          </p:val>
                                        </p:tav>
                                        <p:tav tm="100000">
                                          <p:val>
                                            <p:strVal val="#ppt_w"/>
                                          </p:val>
                                        </p:tav>
                                      </p:tavLst>
                                    </p:anim>
                                    <p:anim calcmode="lin" valueType="num">
                                      <p:cBhvr>
                                        <p:cTn id="139" dur="1000" fill="hold"/>
                                        <p:tgtEl>
                                          <p:spTgt spid="81"/>
                                        </p:tgtEl>
                                        <p:attrNameLst>
                                          <p:attrName>ppt_h</p:attrName>
                                        </p:attrNameLst>
                                      </p:cBhvr>
                                      <p:tavLst>
                                        <p:tav tm="0">
                                          <p:val>
                                            <p:strVal val="#ppt_h"/>
                                          </p:val>
                                        </p:tav>
                                        <p:tav tm="100000">
                                          <p:val>
                                            <p:strVal val="#ppt_h"/>
                                          </p:val>
                                        </p:tav>
                                      </p:tavLst>
                                    </p:anim>
                                    <p:animEffect transition="in" filter="fade">
                                      <p:cBhvr>
                                        <p:cTn id="140" dur="1000"/>
                                        <p:tgtEl>
                                          <p:spTgt spid="81"/>
                                        </p:tgtEl>
                                      </p:cBhvr>
                                    </p:animEffect>
                                  </p:childTnLst>
                                </p:cTn>
                              </p:par>
                              <p:par>
                                <p:cTn id="141" presetID="55" presetClass="entr" presetSubtype="0" fill="hold" grpId="0" nodeType="withEffect">
                                  <p:stCondLst>
                                    <p:cond delay="2000"/>
                                  </p:stCondLst>
                                  <p:childTnLst>
                                    <p:set>
                                      <p:cBhvr>
                                        <p:cTn id="142" dur="1" fill="hold">
                                          <p:stCondLst>
                                            <p:cond delay="0"/>
                                          </p:stCondLst>
                                        </p:cTn>
                                        <p:tgtEl>
                                          <p:spTgt spid="78"/>
                                        </p:tgtEl>
                                        <p:attrNameLst>
                                          <p:attrName>style.visibility</p:attrName>
                                        </p:attrNameLst>
                                      </p:cBhvr>
                                      <p:to>
                                        <p:strVal val="visible"/>
                                      </p:to>
                                    </p:set>
                                    <p:anim calcmode="lin" valueType="num">
                                      <p:cBhvr>
                                        <p:cTn id="143" dur="1000" fill="hold"/>
                                        <p:tgtEl>
                                          <p:spTgt spid="78"/>
                                        </p:tgtEl>
                                        <p:attrNameLst>
                                          <p:attrName>ppt_w</p:attrName>
                                        </p:attrNameLst>
                                      </p:cBhvr>
                                      <p:tavLst>
                                        <p:tav tm="0">
                                          <p:val>
                                            <p:strVal val="#ppt_w*0.70"/>
                                          </p:val>
                                        </p:tav>
                                        <p:tav tm="100000">
                                          <p:val>
                                            <p:strVal val="#ppt_w"/>
                                          </p:val>
                                        </p:tav>
                                      </p:tavLst>
                                    </p:anim>
                                    <p:anim calcmode="lin" valueType="num">
                                      <p:cBhvr>
                                        <p:cTn id="144" dur="1000" fill="hold"/>
                                        <p:tgtEl>
                                          <p:spTgt spid="78"/>
                                        </p:tgtEl>
                                        <p:attrNameLst>
                                          <p:attrName>ppt_h</p:attrName>
                                        </p:attrNameLst>
                                      </p:cBhvr>
                                      <p:tavLst>
                                        <p:tav tm="0">
                                          <p:val>
                                            <p:strVal val="#ppt_h"/>
                                          </p:val>
                                        </p:tav>
                                        <p:tav tm="100000">
                                          <p:val>
                                            <p:strVal val="#ppt_h"/>
                                          </p:val>
                                        </p:tav>
                                      </p:tavLst>
                                    </p:anim>
                                    <p:animEffect transition="in" filter="fade">
                                      <p:cBhvr>
                                        <p:cTn id="145" dur="1000"/>
                                        <p:tgtEl>
                                          <p:spTgt spid="78"/>
                                        </p:tgtEl>
                                      </p:cBhvr>
                                    </p:animEffect>
                                  </p:childTnLst>
                                </p:cTn>
                              </p:par>
                              <p:par>
                                <p:cTn id="146" presetID="55" presetClass="entr" presetSubtype="0" fill="hold" grpId="0" nodeType="withEffect">
                                  <p:stCondLst>
                                    <p:cond delay="2000"/>
                                  </p:stCondLst>
                                  <p:childTnLst>
                                    <p:set>
                                      <p:cBhvr>
                                        <p:cTn id="147" dur="1" fill="hold">
                                          <p:stCondLst>
                                            <p:cond delay="0"/>
                                          </p:stCondLst>
                                        </p:cTn>
                                        <p:tgtEl>
                                          <p:spTgt spid="75"/>
                                        </p:tgtEl>
                                        <p:attrNameLst>
                                          <p:attrName>style.visibility</p:attrName>
                                        </p:attrNameLst>
                                      </p:cBhvr>
                                      <p:to>
                                        <p:strVal val="visible"/>
                                      </p:to>
                                    </p:set>
                                    <p:anim calcmode="lin" valueType="num">
                                      <p:cBhvr>
                                        <p:cTn id="148" dur="1000" fill="hold"/>
                                        <p:tgtEl>
                                          <p:spTgt spid="75"/>
                                        </p:tgtEl>
                                        <p:attrNameLst>
                                          <p:attrName>ppt_w</p:attrName>
                                        </p:attrNameLst>
                                      </p:cBhvr>
                                      <p:tavLst>
                                        <p:tav tm="0">
                                          <p:val>
                                            <p:strVal val="#ppt_w*0.70"/>
                                          </p:val>
                                        </p:tav>
                                        <p:tav tm="100000">
                                          <p:val>
                                            <p:strVal val="#ppt_w"/>
                                          </p:val>
                                        </p:tav>
                                      </p:tavLst>
                                    </p:anim>
                                    <p:anim calcmode="lin" valueType="num">
                                      <p:cBhvr>
                                        <p:cTn id="149" dur="1000" fill="hold"/>
                                        <p:tgtEl>
                                          <p:spTgt spid="75"/>
                                        </p:tgtEl>
                                        <p:attrNameLst>
                                          <p:attrName>ppt_h</p:attrName>
                                        </p:attrNameLst>
                                      </p:cBhvr>
                                      <p:tavLst>
                                        <p:tav tm="0">
                                          <p:val>
                                            <p:strVal val="#ppt_h"/>
                                          </p:val>
                                        </p:tav>
                                        <p:tav tm="100000">
                                          <p:val>
                                            <p:strVal val="#ppt_h"/>
                                          </p:val>
                                        </p:tav>
                                      </p:tavLst>
                                    </p:anim>
                                    <p:animEffect transition="in" filter="fade">
                                      <p:cBhvr>
                                        <p:cTn id="150" dur="1000"/>
                                        <p:tgtEl>
                                          <p:spTgt spid="75"/>
                                        </p:tgtEl>
                                      </p:cBhvr>
                                    </p:animEffect>
                                  </p:childTnLst>
                                </p:cTn>
                              </p:par>
                              <p:par>
                                <p:cTn id="151" presetID="55" presetClass="entr" presetSubtype="0" fill="hold" grpId="0" nodeType="withEffect">
                                  <p:stCondLst>
                                    <p:cond delay="2000"/>
                                  </p:stCondLst>
                                  <p:childTnLst>
                                    <p:set>
                                      <p:cBhvr>
                                        <p:cTn id="152" dur="1" fill="hold">
                                          <p:stCondLst>
                                            <p:cond delay="0"/>
                                          </p:stCondLst>
                                        </p:cTn>
                                        <p:tgtEl>
                                          <p:spTgt spid="41"/>
                                        </p:tgtEl>
                                        <p:attrNameLst>
                                          <p:attrName>style.visibility</p:attrName>
                                        </p:attrNameLst>
                                      </p:cBhvr>
                                      <p:to>
                                        <p:strVal val="visible"/>
                                      </p:to>
                                    </p:set>
                                    <p:anim calcmode="lin" valueType="num">
                                      <p:cBhvr>
                                        <p:cTn id="153" dur="1000" fill="hold"/>
                                        <p:tgtEl>
                                          <p:spTgt spid="41"/>
                                        </p:tgtEl>
                                        <p:attrNameLst>
                                          <p:attrName>ppt_w</p:attrName>
                                        </p:attrNameLst>
                                      </p:cBhvr>
                                      <p:tavLst>
                                        <p:tav tm="0">
                                          <p:val>
                                            <p:strVal val="#ppt_w*0.70"/>
                                          </p:val>
                                        </p:tav>
                                        <p:tav tm="100000">
                                          <p:val>
                                            <p:strVal val="#ppt_w"/>
                                          </p:val>
                                        </p:tav>
                                      </p:tavLst>
                                    </p:anim>
                                    <p:anim calcmode="lin" valueType="num">
                                      <p:cBhvr>
                                        <p:cTn id="154" dur="1000" fill="hold"/>
                                        <p:tgtEl>
                                          <p:spTgt spid="41"/>
                                        </p:tgtEl>
                                        <p:attrNameLst>
                                          <p:attrName>ppt_h</p:attrName>
                                        </p:attrNameLst>
                                      </p:cBhvr>
                                      <p:tavLst>
                                        <p:tav tm="0">
                                          <p:val>
                                            <p:strVal val="#ppt_h"/>
                                          </p:val>
                                        </p:tav>
                                        <p:tav tm="100000">
                                          <p:val>
                                            <p:strVal val="#ppt_h"/>
                                          </p:val>
                                        </p:tav>
                                      </p:tavLst>
                                    </p:anim>
                                    <p:animEffect transition="in" filter="fade">
                                      <p:cBhvr>
                                        <p:cTn id="155" dur="1000"/>
                                        <p:tgtEl>
                                          <p:spTgt spid="41"/>
                                        </p:tgtEl>
                                      </p:cBhvr>
                                    </p:animEffect>
                                  </p:childTnLst>
                                </p:cTn>
                              </p:par>
                              <p:par>
                                <p:cTn id="156" presetID="17" presetClass="entr" presetSubtype="1" fill="hold" grpId="0" nodeType="withEffect">
                                  <p:stCondLst>
                                    <p:cond delay="2750"/>
                                  </p:stCondLst>
                                  <p:childTnLst>
                                    <p:set>
                                      <p:cBhvr>
                                        <p:cTn id="157" dur="1" fill="hold">
                                          <p:stCondLst>
                                            <p:cond delay="0"/>
                                          </p:stCondLst>
                                        </p:cTn>
                                        <p:tgtEl>
                                          <p:spTgt spid="19"/>
                                        </p:tgtEl>
                                        <p:attrNameLst>
                                          <p:attrName>style.visibility</p:attrName>
                                        </p:attrNameLst>
                                      </p:cBhvr>
                                      <p:to>
                                        <p:strVal val="visible"/>
                                      </p:to>
                                    </p:set>
                                    <p:anim calcmode="lin" valueType="num">
                                      <p:cBhvr>
                                        <p:cTn id="158" dur="1000" fill="hold"/>
                                        <p:tgtEl>
                                          <p:spTgt spid="19"/>
                                        </p:tgtEl>
                                        <p:attrNameLst>
                                          <p:attrName>ppt_x</p:attrName>
                                        </p:attrNameLst>
                                      </p:cBhvr>
                                      <p:tavLst>
                                        <p:tav tm="0">
                                          <p:val>
                                            <p:strVal val="#ppt_x"/>
                                          </p:val>
                                        </p:tav>
                                        <p:tav tm="100000">
                                          <p:val>
                                            <p:strVal val="#ppt_x"/>
                                          </p:val>
                                        </p:tav>
                                      </p:tavLst>
                                    </p:anim>
                                    <p:anim calcmode="lin" valueType="num">
                                      <p:cBhvr>
                                        <p:cTn id="159" dur="1000" fill="hold"/>
                                        <p:tgtEl>
                                          <p:spTgt spid="19"/>
                                        </p:tgtEl>
                                        <p:attrNameLst>
                                          <p:attrName>ppt_y</p:attrName>
                                        </p:attrNameLst>
                                      </p:cBhvr>
                                      <p:tavLst>
                                        <p:tav tm="0">
                                          <p:val>
                                            <p:strVal val="#ppt_y-#ppt_h/2"/>
                                          </p:val>
                                        </p:tav>
                                        <p:tav tm="100000">
                                          <p:val>
                                            <p:strVal val="#ppt_y"/>
                                          </p:val>
                                        </p:tav>
                                      </p:tavLst>
                                    </p:anim>
                                    <p:anim calcmode="lin" valueType="num">
                                      <p:cBhvr>
                                        <p:cTn id="160" dur="1000" fill="hold"/>
                                        <p:tgtEl>
                                          <p:spTgt spid="19"/>
                                        </p:tgtEl>
                                        <p:attrNameLst>
                                          <p:attrName>ppt_w</p:attrName>
                                        </p:attrNameLst>
                                      </p:cBhvr>
                                      <p:tavLst>
                                        <p:tav tm="0">
                                          <p:val>
                                            <p:strVal val="#ppt_w"/>
                                          </p:val>
                                        </p:tav>
                                        <p:tav tm="100000">
                                          <p:val>
                                            <p:strVal val="#ppt_w"/>
                                          </p:val>
                                        </p:tav>
                                      </p:tavLst>
                                    </p:anim>
                                    <p:anim calcmode="lin" valueType="num">
                                      <p:cBhvr>
                                        <p:cTn id="161" dur="1000" fill="hold"/>
                                        <p:tgtEl>
                                          <p:spTgt spid="19"/>
                                        </p:tgtEl>
                                        <p:attrNameLst>
                                          <p:attrName>ppt_h</p:attrName>
                                        </p:attrNameLst>
                                      </p:cBhvr>
                                      <p:tavLst>
                                        <p:tav tm="0">
                                          <p:val>
                                            <p:fltVal val="0"/>
                                          </p:val>
                                        </p:tav>
                                        <p:tav tm="100000">
                                          <p:val>
                                            <p:strVal val="#ppt_h"/>
                                          </p:val>
                                        </p:tav>
                                      </p:tavLst>
                                    </p:anim>
                                  </p:childTnLst>
                                </p:cTn>
                              </p:par>
                              <p:par>
                                <p:cTn id="162" presetID="17" presetClass="entr" presetSubtype="1" fill="hold" grpId="0" nodeType="withEffect">
                                  <p:stCondLst>
                                    <p:cond delay="2750"/>
                                  </p:stCondLst>
                                  <p:childTnLst>
                                    <p:set>
                                      <p:cBhvr>
                                        <p:cTn id="163" dur="1" fill="hold">
                                          <p:stCondLst>
                                            <p:cond delay="0"/>
                                          </p:stCondLst>
                                        </p:cTn>
                                        <p:tgtEl>
                                          <p:spTgt spid="74"/>
                                        </p:tgtEl>
                                        <p:attrNameLst>
                                          <p:attrName>style.visibility</p:attrName>
                                        </p:attrNameLst>
                                      </p:cBhvr>
                                      <p:to>
                                        <p:strVal val="visible"/>
                                      </p:to>
                                    </p:set>
                                    <p:anim calcmode="lin" valueType="num">
                                      <p:cBhvr>
                                        <p:cTn id="164" dur="1000" fill="hold"/>
                                        <p:tgtEl>
                                          <p:spTgt spid="74"/>
                                        </p:tgtEl>
                                        <p:attrNameLst>
                                          <p:attrName>ppt_x</p:attrName>
                                        </p:attrNameLst>
                                      </p:cBhvr>
                                      <p:tavLst>
                                        <p:tav tm="0">
                                          <p:val>
                                            <p:strVal val="#ppt_x"/>
                                          </p:val>
                                        </p:tav>
                                        <p:tav tm="100000">
                                          <p:val>
                                            <p:strVal val="#ppt_x"/>
                                          </p:val>
                                        </p:tav>
                                      </p:tavLst>
                                    </p:anim>
                                    <p:anim calcmode="lin" valueType="num">
                                      <p:cBhvr>
                                        <p:cTn id="165" dur="1000" fill="hold"/>
                                        <p:tgtEl>
                                          <p:spTgt spid="74"/>
                                        </p:tgtEl>
                                        <p:attrNameLst>
                                          <p:attrName>ppt_y</p:attrName>
                                        </p:attrNameLst>
                                      </p:cBhvr>
                                      <p:tavLst>
                                        <p:tav tm="0">
                                          <p:val>
                                            <p:strVal val="#ppt_y-#ppt_h/2"/>
                                          </p:val>
                                        </p:tav>
                                        <p:tav tm="100000">
                                          <p:val>
                                            <p:strVal val="#ppt_y"/>
                                          </p:val>
                                        </p:tav>
                                      </p:tavLst>
                                    </p:anim>
                                    <p:anim calcmode="lin" valueType="num">
                                      <p:cBhvr>
                                        <p:cTn id="166" dur="1000" fill="hold"/>
                                        <p:tgtEl>
                                          <p:spTgt spid="74"/>
                                        </p:tgtEl>
                                        <p:attrNameLst>
                                          <p:attrName>ppt_w</p:attrName>
                                        </p:attrNameLst>
                                      </p:cBhvr>
                                      <p:tavLst>
                                        <p:tav tm="0">
                                          <p:val>
                                            <p:strVal val="#ppt_w"/>
                                          </p:val>
                                        </p:tav>
                                        <p:tav tm="100000">
                                          <p:val>
                                            <p:strVal val="#ppt_w"/>
                                          </p:val>
                                        </p:tav>
                                      </p:tavLst>
                                    </p:anim>
                                    <p:anim calcmode="lin" valueType="num">
                                      <p:cBhvr>
                                        <p:cTn id="167" dur="1000" fill="hold"/>
                                        <p:tgtEl>
                                          <p:spTgt spid="74"/>
                                        </p:tgtEl>
                                        <p:attrNameLst>
                                          <p:attrName>ppt_h</p:attrName>
                                        </p:attrNameLst>
                                      </p:cBhvr>
                                      <p:tavLst>
                                        <p:tav tm="0">
                                          <p:val>
                                            <p:fltVal val="0"/>
                                          </p:val>
                                        </p:tav>
                                        <p:tav tm="100000">
                                          <p:val>
                                            <p:strVal val="#ppt_h"/>
                                          </p:val>
                                        </p:tav>
                                      </p:tavLst>
                                    </p:anim>
                                  </p:childTnLst>
                                </p:cTn>
                              </p:par>
                              <p:par>
                                <p:cTn id="168" presetID="17" presetClass="entr" presetSubtype="1" fill="hold" grpId="0" nodeType="withEffect">
                                  <p:stCondLst>
                                    <p:cond delay="2750"/>
                                  </p:stCondLst>
                                  <p:childTnLst>
                                    <p:set>
                                      <p:cBhvr>
                                        <p:cTn id="169" dur="1" fill="hold">
                                          <p:stCondLst>
                                            <p:cond delay="0"/>
                                          </p:stCondLst>
                                        </p:cTn>
                                        <p:tgtEl>
                                          <p:spTgt spid="77"/>
                                        </p:tgtEl>
                                        <p:attrNameLst>
                                          <p:attrName>style.visibility</p:attrName>
                                        </p:attrNameLst>
                                      </p:cBhvr>
                                      <p:to>
                                        <p:strVal val="visible"/>
                                      </p:to>
                                    </p:set>
                                    <p:anim calcmode="lin" valueType="num">
                                      <p:cBhvr>
                                        <p:cTn id="170" dur="1000" fill="hold"/>
                                        <p:tgtEl>
                                          <p:spTgt spid="77"/>
                                        </p:tgtEl>
                                        <p:attrNameLst>
                                          <p:attrName>ppt_x</p:attrName>
                                        </p:attrNameLst>
                                      </p:cBhvr>
                                      <p:tavLst>
                                        <p:tav tm="0">
                                          <p:val>
                                            <p:strVal val="#ppt_x"/>
                                          </p:val>
                                        </p:tav>
                                        <p:tav tm="100000">
                                          <p:val>
                                            <p:strVal val="#ppt_x"/>
                                          </p:val>
                                        </p:tav>
                                      </p:tavLst>
                                    </p:anim>
                                    <p:anim calcmode="lin" valueType="num">
                                      <p:cBhvr>
                                        <p:cTn id="171" dur="1000" fill="hold"/>
                                        <p:tgtEl>
                                          <p:spTgt spid="77"/>
                                        </p:tgtEl>
                                        <p:attrNameLst>
                                          <p:attrName>ppt_y</p:attrName>
                                        </p:attrNameLst>
                                      </p:cBhvr>
                                      <p:tavLst>
                                        <p:tav tm="0">
                                          <p:val>
                                            <p:strVal val="#ppt_y-#ppt_h/2"/>
                                          </p:val>
                                        </p:tav>
                                        <p:tav tm="100000">
                                          <p:val>
                                            <p:strVal val="#ppt_y"/>
                                          </p:val>
                                        </p:tav>
                                      </p:tavLst>
                                    </p:anim>
                                    <p:anim calcmode="lin" valueType="num">
                                      <p:cBhvr>
                                        <p:cTn id="172" dur="1000" fill="hold"/>
                                        <p:tgtEl>
                                          <p:spTgt spid="77"/>
                                        </p:tgtEl>
                                        <p:attrNameLst>
                                          <p:attrName>ppt_w</p:attrName>
                                        </p:attrNameLst>
                                      </p:cBhvr>
                                      <p:tavLst>
                                        <p:tav tm="0">
                                          <p:val>
                                            <p:strVal val="#ppt_w"/>
                                          </p:val>
                                        </p:tav>
                                        <p:tav tm="100000">
                                          <p:val>
                                            <p:strVal val="#ppt_w"/>
                                          </p:val>
                                        </p:tav>
                                      </p:tavLst>
                                    </p:anim>
                                    <p:anim calcmode="lin" valueType="num">
                                      <p:cBhvr>
                                        <p:cTn id="173" dur="1000" fill="hold"/>
                                        <p:tgtEl>
                                          <p:spTgt spid="77"/>
                                        </p:tgtEl>
                                        <p:attrNameLst>
                                          <p:attrName>ppt_h</p:attrName>
                                        </p:attrNameLst>
                                      </p:cBhvr>
                                      <p:tavLst>
                                        <p:tav tm="0">
                                          <p:val>
                                            <p:fltVal val="0"/>
                                          </p:val>
                                        </p:tav>
                                        <p:tav tm="100000">
                                          <p:val>
                                            <p:strVal val="#ppt_h"/>
                                          </p:val>
                                        </p:tav>
                                      </p:tavLst>
                                    </p:anim>
                                  </p:childTnLst>
                                </p:cTn>
                              </p:par>
                              <p:par>
                                <p:cTn id="174" presetID="17" presetClass="entr" presetSubtype="1" fill="hold" grpId="0" nodeType="withEffect">
                                  <p:stCondLst>
                                    <p:cond delay="2750"/>
                                  </p:stCondLst>
                                  <p:childTnLst>
                                    <p:set>
                                      <p:cBhvr>
                                        <p:cTn id="175" dur="1" fill="hold">
                                          <p:stCondLst>
                                            <p:cond delay="0"/>
                                          </p:stCondLst>
                                        </p:cTn>
                                        <p:tgtEl>
                                          <p:spTgt spid="80"/>
                                        </p:tgtEl>
                                        <p:attrNameLst>
                                          <p:attrName>style.visibility</p:attrName>
                                        </p:attrNameLst>
                                      </p:cBhvr>
                                      <p:to>
                                        <p:strVal val="visible"/>
                                      </p:to>
                                    </p:set>
                                    <p:anim calcmode="lin" valueType="num">
                                      <p:cBhvr>
                                        <p:cTn id="176" dur="1000" fill="hold"/>
                                        <p:tgtEl>
                                          <p:spTgt spid="80"/>
                                        </p:tgtEl>
                                        <p:attrNameLst>
                                          <p:attrName>ppt_x</p:attrName>
                                        </p:attrNameLst>
                                      </p:cBhvr>
                                      <p:tavLst>
                                        <p:tav tm="0">
                                          <p:val>
                                            <p:strVal val="#ppt_x"/>
                                          </p:val>
                                        </p:tav>
                                        <p:tav tm="100000">
                                          <p:val>
                                            <p:strVal val="#ppt_x"/>
                                          </p:val>
                                        </p:tav>
                                      </p:tavLst>
                                    </p:anim>
                                    <p:anim calcmode="lin" valueType="num">
                                      <p:cBhvr>
                                        <p:cTn id="177" dur="1000" fill="hold"/>
                                        <p:tgtEl>
                                          <p:spTgt spid="80"/>
                                        </p:tgtEl>
                                        <p:attrNameLst>
                                          <p:attrName>ppt_y</p:attrName>
                                        </p:attrNameLst>
                                      </p:cBhvr>
                                      <p:tavLst>
                                        <p:tav tm="0">
                                          <p:val>
                                            <p:strVal val="#ppt_y-#ppt_h/2"/>
                                          </p:val>
                                        </p:tav>
                                        <p:tav tm="100000">
                                          <p:val>
                                            <p:strVal val="#ppt_y"/>
                                          </p:val>
                                        </p:tav>
                                      </p:tavLst>
                                    </p:anim>
                                    <p:anim calcmode="lin" valueType="num">
                                      <p:cBhvr>
                                        <p:cTn id="178" dur="1000" fill="hold"/>
                                        <p:tgtEl>
                                          <p:spTgt spid="80"/>
                                        </p:tgtEl>
                                        <p:attrNameLst>
                                          <p:attrName>ppt_w</p:attrName>
                                        </p:attrNameLst>
                                      </p:cBhvr>
                                      <p:tavLst>
                                        <p:tav tm="0">
                                          <p:val>
                                            <p:strVal val="#ppt_w"/>
                                          </p:val>
                                        </p:tav>
                                        <p:tav tm="100000">
                                          <p:val>
                                            <p:strVal val="#ppt_w"/>
                                          </p:val>
                                        </p:tav>
                                      </p:tavLst>
                                    </p:anim>
                                    <p:anim calcmode="lin" valueType="num">
                                      <p:cBhvr>
                                        <p:cTn id="179" dur="1000" fill="hold"/>
                                        <p:tgtEl>
                                          <p:spTgt spid="80"/>
                                        </p:tgtEl>
                                        <p:attrNameLst>
                                          <p:attrName>ppt_h</p:attrName>
                                        </p:attrNameLst>
                                      </p:cBhvr>
                                      <p:tavLst>
                                        <p:tav tm="0">
                                          <p:val>
                                            <p:fltVal val="0"/>
                                          </p:val>
                                        </p:tav>
                                        <p:tav tm="100000">
                                          <p:val>
                                            <p:strVal val="#ppt_h"/>
                                          </p:val>
                                        </p:tav>
                                      </p:tavLst>
                                    </p:anim>
                                  </p:childTnLst>
                                </p:cTn>
                              </p:par>
                              <p:par>
                                <p:cTn id="180" presetID="17" presetClass="entr" presetSubtype="1" fill="hold" grpId="0" nodeType="withEffect">
                                  <p:stCondLst>
                                    <p:cond delay="2750"/>
                                  </p:stCondLst>
                                  <p:childTnLst>
                                    <p:set>
                                      <p:cBhvr>
                                        <p:cTn id="181" dur="1" fill="hold">
                                          <p:stCondLst>
                                            <p:cond delay="0"/>
                                          </p:stCondLst>
                                        </p:cTn>
                                        <p:tgtEl>
                                          <p:spTgt spid="83"/>
                                        </p:tgtEl>
                                        <p:attrNameLst>
                                          <p:attrName>style.visibility</p:attrName>
                                        </p:attrNameLst>
                                      </p:cBhvr>
                                      <p:to>
                                        <p:strVal val="visible"/>
                                      </p:to>
                                    </p:set>
                                    <p:anim calcmode="lin" valueType="num">
                                      <p:cBhvr>
                                        <p:cTn id="182" dur="1000" fill="hold"/>
                                        <p:tgtEl>
                                          <p:spTgt spid="83"/>
                                        </p:tgtEl>
                                        <p:attrNameLst>
                                          <p:attrName>ppt_x</p:attrName>
                                        </p:attrNameLst>
                                      </p:cBhvr>
                                      <p:tavLst>
                                        <p:tav tm="0">
                                          <p:val>
                                            <p:strVal val="#ppt_x"/>
                                          </p:val>
                                        </p:tav>
                                        <p:tav tm="100000">
                                          <p:val>
                                            <p:strVal val="#ppt_x"/>
                                          </p:val>
                                        </p:tav>
                                      </p:tavLst>
                                    </p:anim>
                                    <p:anim calcmode="lin" valueType="num">
                                      <p:cBhvr>
                                        <p:cTn id="183" dur="1000" fill="hold"/>
                                        <p:tgtEl>
                                          <p:spTgt spid="83"/>
                                        </p:tgtEl>
                                        <p:attrNameLst>
                                          <p:attrName>ppt_y</p:attrName>
                                        </p:attrNameLst>
                                      </p:cBhvr>
                                      <p:tavLst>
                                        <p:tav tm="0">
                                          <p:val>
                                            <p:strVal val="#ppt_y-#ppt_h/2"/>
                                          </p:val>
                                        </p:tav>
                                        <p:tav tm="100000">
                                          <p:val>
                                            <p:strVal val="#ppt_y"/>
                                          </p:val>
                                        </p:tav>
                                      </p:tavLst>
                                    </p:anim>
                                    <p:anim calcmode="lin" valueType="num">
                                      <p:cBhvr>
                                        <p:cTn id="184" dur="1000" fill="hold"/>
                                        <p:tgtEl>
                                          <p:spTgt spid="83"/>
                                        </p:tgtEl>
                                        <p:attrNameLst>
                                          <p:attrName>ppt_w</p:attrName>
                                        </p:attrNameLst>
                                      </p:cBhvr>
                                      <p:tavLst>
                                        <p:tav tm="0">
                                          <p:val>
                                            <p:strVal val="#ppt_w"/>
                                          </p:val>
                                        </p:tav>
                                        <p:tav tm="100000">
                                          <p:val>
                                            <p:strVal val="#ppt_w"/>
                                          </p:val>
                                        </p:tav>
                                      </p:tavLst>
                                    </p:anim>
                                    <p:anim calcmode="lin" valueType="num">
                                      <p:cBhvr>
                                        <p:cTn id="185" dur="1000" fill="hold"/>
                                        <p:tgtEl>
                                          <p:spTgt spid="83"/>
                                        </p:tgtEl>
                                        <p:attrNameLst>
                                          <p:attrName>ppt_h</p:attrName>
                                        </p:attrNameLst>
                                      </p:cBhvr>
                                      <p:tavLst>
                                        <p:tav tm="0">
                                          <p:val>
                                            <p:fltVal val="0"/>
                                          </p:val>
                                        </p:tav>
                                        <p:tav tm="100000">
                                          <p:val>
                                            <p:strVal val="#ppt_h"/>
                                          </p:val>
                                        </p:tav>
                                      </p:tavLst>
                                    </p:anim>
                                  </p:childTnLst>
                                </p:cTn>
                              </p:par>
                              <p:par>
                                <p:cTn id="186" presetID="17" presetClass="entr" presetSubtype="1" fill="hold" grpId="0" nodeType="withEffect">
                                  <p:stCondLst>
                                    <p:cond delay="2750"/>
                                  </p:stCondLst>
                                  <p:childTnLst>
                                    <p:set>
                                      <p:cBhvr>
                                        <p:cTn id="187" dur="1" fill="hold">
                                          <p:stCondLst>
                                            <p:cond delay="0"/>
                                          </p:stCondLst>
                                        </p:cTn>
                                        <p:tgtEl>
                                          <p:spTgt spid="89"/>
                                        </p:tgtEl>
                                        <p:attrNameLst>
                                          <p:attrName>style.visibility</p:attrName>
                                        </p:attrNameLst>
                                      </p:cBhvr>
                                      <p:to>
                                        <p:strVal val="visible"/>
                                      </p:to>
                                    </p:set>
                                    <p:anim calcmode="lin" valueType="num">
                                      <p:cBhvr>
                                        <p:cTn id="188" dur="1000" fill="hold"/>
                                        <p:tgtEl>
                                          <p:spTgt spid="89"/>
                                        </p:tgtEl>
                                        <p:attrNameLst>
                                          <p:attrName>ppt_x</p:attrName>
                                        </p:attrNameLst>
                                      </p:cBhvr>
                                      <p:tavLst>
                                        <p:tav tm="0">
                                          <p:val>
                                            <p:strVal val="#ppt_x"/>
                                          </p:val>
                                        </p:tav>
                                        <p:tav tm="100000">
                                          <p:val>
                                            <p:strVal val="#ppt_x"/>
                                          </p:val>
                                        </p:tav>
                                      </p:tavLst>
                                    </p:anim>
                                    <p:anim calcmode="lin" valueType="num">
                                      <p:cBhvr>
                                        <p:cTn id="189" dur="1000" fill="hold"/>
                                        <p:tgtEl>
                                          <p:spTgt spid="89"/>
                                        </p:tgtEl>
                                        <p:attrNameLst>
                                          <p:attrName>ppt_y</p:attrName>
                                        </p:attrNameLst>
                                      </p:cBhvr>
                                      <p:tavLst>
                                        <p:tav tm="0">
                                          <p:val>
                                            <p:strVal val="#ppt_y-#ppt_h/2"/>
                                          </p:val>
                                        </p:tav>
                                        <p:tav tm="100000">
                                          <p:val>
                                            <p:strVal val="#ppt_y"/>
                                          </p:val>
                                        </p:tav>
                                      </p:tavLst>
                                    </p:anim>
                                    <p:anim calcmode="lin" valueType="num">
                                      <p:cBhvr>
                                        <p:cTn id="190" dur="1000" fill="hold"/>
                                        <p:tgtEl>
                                          <p:spTgt spid="89"/>
                                        </p:tgtEl>
                                        <p:attrNameLst>
                                          <p:attrName>ppt_w</p:attrName>
                                        </p:attrNameLst>
                                      </p:cBhvr>
                                      <p:tavLst>
                                        <p:tav tm="0">
                                          <p:val>
                                            <p:strVal val="#ppt_w"/>
                                          </p:val>
                                        </p:tav>
                                        <p:tav tm="100000">
                                          <p:val>
                                            <p:strVal val="#ppt_w"/>
                                          </p:val>
                                        </p:tav>
                                      </p:tavLst>
                                    </p:anim>
                                    <p:anim calcmode="lin" valueType="num">
                                      <p:cBhvr>
                                        <p:cTn id="191" dur="1000" fill="hold"/>
                                        <p:tgtEl>
                                          <p:spTgt spid="89"/>
                                        </p:tgtEl>
                                        <p:attrNameLst>
                                          <p:attrName>ppt_h</p:attrName>
                                        </p:attrNameLst>
                                      </p:cBhvr>
                                      <p:tavLst>
                                        <p:tav tm="0">
                                          <p:val>
                                            <p:fltVal val="0"/>
                                          </p:val>
                                        </p:tav>
                                        <p:tav tm="100000">
                                          <p:val>
                                            <p:strVal val="#ppt_h"/>
                                          </p:val>
                                        </p:tav>
                                      </p:tavLst>
                                    </p:anim>
                                  </p:childTnLst>
                                </p:cTn>
                              </p:par>
                              <p:par>
                                <p:cTn id="192" presetID="17" presetClass="entr" presetSubtype="1" fill="hold" grpId="0" nodeType="withEffect">
                                  <p:stCondLst>
                                    <p:cond delay="2750"/>
                                  </p:stCondLst>
                                  <p:childTnLst>
                                    <p:set>
                                      <p:cBhvr>
                                        <p:cTn id="193" dur="1" fill="hold">
                                          <p:stCondLst>
                                            <p:cond delay="0"/>
                                          </p:stCondLst>
                                        </p:cTn>
                                        <p:tgtEl>
                                          <p:spTgt spid="86"/>
                                        </p:tgtEl>
                                        <p:attrNameLst>
                                          <p:attrName>style.visibility</p:attrName>
                                        </p:attrNameLst>
                                      </p:cBhvr>
                                      <p:to>
                                        <p:strVal val="visible"/>
                                      </p:to>
                                    </p:set>
                                    <p:anim calcmode="lin" valueType="num">
                                      <p:cBhvr>
                                        <p:cTn id="194" dur="1000" fill="hold"/>
                                        <p:tgtEl>
                                          <p:spTgt spid="86"/>
                                        </p:tgtEl>
                                        <p:attrNameLst>
                                          <p:attrName>ppt_x</p:attrName>
                                        </p:attrNameLst>
                                      </p:cBhvr>
                                      <p:tavLst>
                                        <p:tav tm="0">
                                          <p:val>
                                            <p:strVal val="#ppt_x"/>
                                          </p:val>
                                        </p:tav>
                                        <p:tav tm="100000">
                                          <p:val>
                                            <p:strVal val="#ppt_x"/>
                                          </p:val>
                                        </p:tav>
                                      </p:tavLst>
                                    </p:anim>
                                    <p:anim calcmode="lin" valueType="num">
                                      <p:cBhvr>
                                        <p:cTn id="195" dur="1000" fill="hold"/>
                                        <p:tgtEl>
                                          <p:spTgt spid="86"/>
                                        </p:tgtEl>
                                        <p:attrNameLst>
                                          <p:attrName>ppt_y</p:attrName>
                                        </p:attrNameLst>
                                      </p:cBhvr>
                                      <p:tavLst>
                                        <p:tav tm="0">
                                          <p:val>
                                            <p:strVal val="#ppt_y-#ppt_h/2"/>
                                          </p:val>
                                        </p:tav>
                                        <p:tav tm="100000">
                                          <p:val>
                                            <p:strVal val="#ppt_y"/>
                                          </p:val>
                                        </p:tav>
                                      </p:tavLst>
                                    </p:anim>
                                    <p:anim calcmode="lin" valueType="num">
                                      <p:cBhvr>
                                        <p:cTn id="196" dur="1000" fill="hold"/>
                                        <p:tgtEl>
                                          <p:spTgt spid="86"/>
                                        </p:tgtEl>
                                        <p:attrNameLst>
                                          <p:attrName>ppt_w</p:attrName>
                                        </p:attrNameLst>
                                      </p:cBhvr>
                                      <p:tavLst>
                                        <p:tav tm="0">
                                          <p:val>
                                            <p:strVal val="#ppt_w"/>
                                          </p:val>
                                        </p:tav>
                                        <p:tav tm="100000">
                                          <p:val>
                                            <p:strVal val="#ppt_w"/>
                                          </p:val>
                                        </p:tav>
                                      </p:tavLst>
                                    </p:anim>
                                    <p:anim calcmode="lin" valueType="num">
                                      <p:cBhvr>
                                        <p:cTn id="197" dur="1000" fill="hold"/>
                                        <p:tgtEl>
                                          <p:spTgt spid="86"/>
                                        </p:tgtEl>
                                        <p:attrNameLst>
                                          <p:attrName>ppt_h</p:attrName>
                                        </p:attrNameLst>
                                      </p:cBhvr>
                                      <p:tavLst>
                                        <p:tav tm="0">
                                          <p:val>
                                            <p:fltVal val="0"/>
                                          </p:val>
                                        </p:tav>
                                        <p:tav tm="100000">
                                          <p:val>
                                            <p:strVal val="#ppt_h"/>
                                          </p:val>
                                        </p:tav>
                                      </p:tavLst>
                                    </p:anim>
                                  </p:childTnLst>
                                </p:cTn>
                              </p:par>
                              <p:par>
                                <p:cTn id="198" presetID="17" presetClass="entr" presetSubtype="1" fill="hold" grpId="0" nodeType="withEffect">
                                  <p:stCondLst>
                                    <p:cond delay="2750"/>
                                  </p:stCondLst>
                                  <p:childTnLst>
                                    <p:set>
                                      <p:cBhvr>
                                        <p:cTn id="199" dur="1" fill="hold">
                                          <p:stCondLst>
                                            <p:cond delay="0"/>
                                          </p:stCondLst>
                                        </p:cTn>
                                        <p:tgtEl>
                                          <p:spTgt spid="92"/>
                                        </p:tgtEl>
                                        <p:attrNameLst>
                                          <p:attrName>style.visibility</p:attrName>
                                        </p:attrNameLst>
                                      </p:cBhvr>
                                      <p:to>
                                        <p:strVal val="visible"/>
                                      </p:to>
                                    </p:set>
                                    <p:anim calcmode="lin" valueType="num">
                                      <p:cBhvr>
                                        <p:cTn id="200" dur="1000" fill="hold"/>
                                        <p:tgtEl>
                                          <p:spTgt spid="92"/>
                                        </p:tgtEl>
                                        <p:attrNameLst>
                                          <p:attrName>ppt_x</p:attrName>
                                        </p:attrNameLst>
                                      </p:cBhvr>
                                      <p:tavLst>
                                        <p:tav tm="0">
                                          <p:val>
                                            <p:strVal val="#ppt_x"/>
                                          </p:val>
                                        </p:tav>
                                        <p:tav tm="100000">
                                          <p:val>
                                            <p:strVal val="#ppt_x"/>
                                          </p:val>
                                        </p:tav>
                                      </p:tavLst>
                                    </p:anim>
                                    <p:anim calcmode="lin" valueType="num">
                                      <p:cBhvr>
                                        <p:cTn id="201" dur="1000" fill="hold"/>
                                        <p:tgtEl>
                                          <p:spTgt spid="92"/>
                                        </p:tgtEl>
                                        <p:attrNameLst>
                                          <p:attrName>ppt_y</p:attrName>
                                        </p:attrNameLst>
                                      </p:cBhvr>
                                      <p:tavLst>
                                        <p:tav tm="0">
                                          <p:val>
                                            <p:strVal val="#ppt_y-#ppt_h/2"/>
                                          </p:val>
                                        </p:tav>
                                        <p:tav tm="100000">
                                          <p:val>
                                            <p:strVal val="#ppt_y"/>
                                          </p:val>
                                        </p:tav>
                                      </p:tavLst>
                                    </p:anim>
                                    <p:anim calcmode="lin" valueType="num">
                                      <p:cBhvr>
                                        <p:cTn id="202" dur="1000" fill="hold"/>
                                        <p:tgtEl>
                                          <p:spTgt spid="92"/>
                                        </p:tgtEl>
                                        <p:attrNameLst>
                                          <p:attrName>ppt_w</p:attrName>
                                        </p:attrNameLst>
                                      </p:cBhvr>
                                      <p:tavLst>
                                        <p:tav tm="0">
                                          <p:val>
                                            <p:strVal val="#ppt_w"/>
                                          </p:val>
                                        </p:tav>
                                        <p:tav tm="100000">
                                          <p:val>
                                            <p:strVal val="#ppt_w"/>
                                          </p:val>
                                        </p:tav>
                                      </p:tavLst>
                                    </p:anim>
                                    <p:anim calcmode="lin" valueType="num">
                                      <p:cBhvr>
                                        <p:cTn id="203" dur="1000" fill="hold"/>
                                        <p:tgtEl>
                                          <p:spTgt spid="92"/>
                                        </p:tgtEl>
                                        <p:attrNameLst>
                                          <p:attrName>ppt_h</p:attrName>
                                        </p:attrNameLst>
                                      </p:cBhvr>
                                      <p:tavLst>
                                        <p:tav tm="0">
                                          <p:val>
                                            <p:fltVal val="0"/>
                                          </p:val>
                                        </p:tav>
                                        <p:tav tm="100000">
                                          <p:val>
                                            <p:strVal val="#ppt_h"/>
                                          </p:val>
                                        </p:tav>
                                      </p:tavLst>
                                    </p:anim>
                                  </p:childTnLst>
                                </p:cTn>
                              </p:par>
                              <p:par>
                                <p:cTn id="204" presetID="17" presetClass="entr" presetSubtype="1" fill="hold" grpId="0" nodeType="withEffect">
                                  <p:stCondLst>
                                    <p:cond delay="2750"/>
                                  </p:stCondLst>
                                  <p:childTnLst>
                                    <p:set>
                                      <p:cBhvr>
                                        <p:cTn id="205" dur="1" fill="hold">
                                          <p:stCondLst>
                                            <p:cond delay="0"/>
                                          </p:stCondLst>
                                        </p:cTn>
                                        <p:tgtEl>
                                          <p:spTgt spid="104"/>
                                        </p:tgtEl>
                                        <p:attrNameLst>
                                          <p:attrName>style.visibility</p:attrName>
                                        </p:attrNameLst>
                                      </p:cBhvr>
                                      <p:to>
                                        <p:strVal val="visible"/>
                                      </p:to>
                                    </p:set>
                                    <p:anim calcmode="lin" valueType="num">
                                      <p:cBhvr>
                                        <p:cTn id="206" dur="1000" fill="hold"/>
                                        <p:tgtEl>
                                          <p:spTgt spid="104"/>
                                        </p:tgtEl>
                                        <p:attrNameLst>
                                          <p:attrName>ppt_x</p:attrName>
                                        </p:attrNameLst>
                                      </p:cBhvr>
                                      <p:tavLst>
                                        <p:tav tm="0">
                                          <p:val>
                                            <p:strVal val="#ppt_x"/>
                                          </p:val>
                                        </p:tav>
                                        <p:tav tm="100000">
                                          <p:val>
                                            <p:strVal val="#ppt_x"/>
                                          </p:val>
                                        </p:tav>
                                      </p:tavLst>
                                    </p:anim>
                                    <p:anim calcmode="lin" valueType="num">
                                      <p:cBhvr>
                                        <p:cTn id="207" dur="1000" fill="hold"/>
                                        <p:tgtEl>
                                          <p:spTgt spid="104"/>
                                        </p:tgtEl>
                                        <p:attrNameLst>
                                          <p:attrName>ppt_y</p:attrName>
                                        </p:attrNameLst>
                                      </p:cBhvr>
                                      <p:tavLst>
                                        <p:tav tm="0">
                                          <p:val>
                                            <p:strVal val="#ppt_y-#ppt_h/2"/>
                                          </p:val>
                                        </p:tav>
                                        <p:tav tm="100000">
                                          <p:val>
                                            <p:strVal val="#ppt_y"/>
                                          </p:val>
                                        </p:tav>
                                      </p:tavLst>
                                    </p:anim>
                                    <p:anim calcmode="lin" valueType="num">
                                      <p:cBhvr>
                                        <p:cTn id="208" dur="1000" fill="hold"/>
                                        <p:tgtEl>
                                          <p:spTgt spid="104"/>
                                        </p:tgtEl>
                                        <p:attrNameLst>
                                          <p:attrName>ppt_w</p:attrName>
                                        </p:attrNameLst>
                                      </p:cBhvr>
                                      <p:tavLst>
                                        <p:tav tm="0">
                                          <p:val>
                                            <p:strVal val="#ppt_w"/>
                                          </p:val>
                                        </p:tav>
                                        <p:tav tm="100000">
                                          <p:val>
                                            <p:strVal val="#ppt_w"/>
                                          </p:val>
                                        </p:tav>
                                      </p:tavLst>
                                    </p:anim>
                                    <p:anim calcmode="lin" valueType="num">
                                      <p:cBhvr>
                                        <p:cTn id="209" dur="1000" fill="hold"/>
                                        <p:tgtEl>
                                          <p:spTgt spid="104"/>
                                        </p:tgtEl>
                                        <p:attrNameLst>
                                          <p:attrName>ppt_h</p:attrName>
                                        </p:attrNameLst>
                                      </p:cBhvr>
                                      <p:tavLst>
                                        <p:tav tm="0">
                                          <p:val>
                                            <p:fltVal val="0"/>
                                          </p:val>
                                        </p:tav>
                                        <p:tav tm="100000">
                                          <p:val>
                                            <p:strVal val="#ppt_h"/>
                                          </p:val>
                                        </p:tav>
                                      </p:tavLst>
                                    </p:anim>
                                  </p:childTnLst>
                                </p:cTn>
                              </p:par>
                              <p:par>
                                <p:cTn id="210" presetID="17" presetClass="entr" presetSubtype="1" fill="hold" grpId="0" nodeType="withEffect">
                                  <p:stCondLst>
                                    <p:cond delay="2750"/>
                                  </p:stCondLst>
                                  <p:childTnLst>
                                    <p:set>
                                      <p:cBhvr>
                                        <p:cTn id="211" dur="1" fill="hold">
                                          <p:stCondLst>
                                            <p:cond delay="0"/>
                                          </p:stCondLst>
                                        </p:cTn>
                                        <p:tgtEl>
                                          <p:spTgt spid="108"/>
                                        </p:tgtEl>
                                        <p:attrNameLst>
                                          <p:attrName>style.visibility</p:attrName>
                                        </p:attrNameLst>
                                      </p:cBhvr>
                                      <p:to>
                                        <p:strVal val="visible"/>
                                      </p:to>
                                    </p:set>
                                    <p:anim calcmode="lin" valueType="num">
                                      <p:cBhvr>
                                        <p:cTn id="212" dur="1000" fill="hold"/>
                                        <p:tgtEl>
                                          <p:spTgt spid="108"/>
                                        </p:tgtEl>
                                        <p:attrNameLst>
                                          <p:attrName>ppt_x</p:attrName>
                                        </p:attrNameLst>
                                      </p:cBhvr>
                                      <p:tavLst>
                                        <p:tav tm="0">
                                          <p:val>
                                            <p:strVal val="#ppt_x"/>
                                          </p:val>
                                        </p:tav>
                                        <p:tav tm="100000">
                                          <p:val>
                                            <p:strVal val="#ppt_x"/>
                                          </p:val>
                                        </p:tav>
                                      </p:tavLst>
                                    </p:anim>
                                    <p:anim calcmode="lin" valueType="num">
                                      <p:cBhvr>
                                        <p:cTn id="213" dur="1000" fill="hold"/>
                                        <p:tgtEl>
                                          <p:spTgt spid="108"/>
                                        </p:tgtEl>
                                        <p:attrNameLst>
                                          <p:attrName>ppt_y</p:attrName>
                                        </p:attrNameLst>
                                      </p:cBhvr>
                                      <p:tavLst>
                                        <p:tav tm="0">
                                          <p:val>
                                            <p:strVal val="#ppt_y-#ppt_h/2"/>
                                          </p:val>
                                        </p:tav>
                                        <p:tav tm="100000">
                                          <p:val>
                                            <p:strVal val="#ppt_y"/>
                                          </p:val>
                                        </p:tav>
                                      </p:tavLst>
                                    </p:anim>
                                    <p:anim calcmode="lin" valueType="num">
                                      <p:cBhvr>
                                        <p:cTn id="214" dur="1000" fill="hold"/>
                                        <p:tgtEl>
                                          <p:spTgt spid="108"/>
                                        </p:tgtEl>
                                        <p:attrNameLst>
                                          <p:attrName>ppt_w</p:attrName>
                                        </p:attrNameLst>
                                      </p:cBhvr>
                                      <p:tavLst>
                                        <p:tav tm="0">
                                          <p:val>
                                            <p:strVal val="#ppt_w"/>
                                          </p:val>
                                        </p:tav>
                                        <p:tav tm="100000">
                                          <p:val>
                                            <p:strVal val="#ppt_w"/>
                                          </p:val>
                                        </p:tav>
                                      </p:tavLst>
                                    </p:anim>
                                    <p:anim calcmode="lin" valueType="num">
                                      <p:cBhvr>
                                        <p:cTn id="215" dur="1000" fill="hold"/>
                                        <p:tgtEl>
                                          <p:spTgt spid="108"/>
                                        </p:tgtEl>
                                        <p:attrNameLst>
                                          <p:attrName>ppt_h</p:attrName>
                                        </p:attrNameLst>
                                      </p:cBhvr>
                                      <p:tavLst>
                                        <p:tav tm="0">
                                          <p:val>
                                            <p:fltVal val="0"/>
                                          </p:val>
                                        </p:tav>
                                        <p:tav tm="100000">
                                          <p:val>
                                            <p:strVal val="#ppt_h"/>
                                          </p:val>
                                        </p:tav>
                                      </p:tavLst>
                                    </p:anim>
                                  </p:childTnLst>
                                </p:cTn>
                              </p:par>
                              <p:par>
                                <p:cTn id="216" presetID="17" presetClass="entr" presetSubtype="1" fill="hold" grpId="0" nodeType="withEffect">
                                  <p:stCondLst>
                                    <p:cond delay="2750"/>
                                  </p:stCondLst>
                                  <p:childTnLst>
                                    <p:set>
                                      <p:cBhvr>
                                        <p:cTn id="217" dur="1" fill="hold">
                                          <p:stCondLst>
                                            <p:cond delay="0"/>
                                          </p:stCondLst>
                                        </p:cTn>
                                        <p:tgtEl>
                                          <p:spTgt spid="106"/>
                                        </p:tgtEl>
                                        <p:attrNameLst>
                                          <p:attrName>style.visibility</p:attrName>
                                        </p:attrNameLst>
                                      </p:cBhvr>
                                      <p:to>
                                        <p:strVal val="visible"/>
                                      </p:to>
                                    </p:set>
                                    <p:anim calcmode="lin" valueType="num">
                                      <p:cBhvr>
                                        <p:cTn id="218" dur="1000" fill="hold"/>
                                        <p:tgtEl>
                                          <p:spTgt spid="106"/>
                                        </p:tgtEl>
                                        <p:attrNameLst>
                                          <p:attrName>ppt_x</p:attrName>
                                        </p:attrNameLst>
                                      </p:cBhvr>
                                      <p:tavLst>
                                        <p:tav tm="0">
                                          <p:val>
                                            <p:strVal val="#ppt_x"/>
                                          </p:val>
                                        </p:tav>
                                        <p:tav tm="100000">
                                          <p:val>
                                            <p:strVal val="#ppt_x"/>
                                          </p:val>
                                        </p:tav>
                                      </p:tavLst>
                                    </p:anim>
                                    <p:anim calcmode="lin" valueType="num">
                                      <p:cBhvr>
                                        <p:cTn id="219" dur="1000" fill="hold"/>
                                        <p:tgtEl>
                                          <p:spTgt spid="106"/>
                                        </p:tgtEl>
                                        <p:attrNameLst>
                                          <p:attrName>ppt_y</p:attrName>
                                        </p:attrNameLst>
                                      </p:cBhvr>
                                      <p:tavLst>
                                        <p:tav tm="0">
                                          <p:val>
                                            <p:strVal val="#ppt_y-#ppt_h/2"/>
                                          </p:val>
                                        </p:tav>
                                        <p:tav tm="100000">
                                          <p:val>
                                            <p:strVal val="#ppt_y"/>
                                          </p:val>
                                        </p:tav>
                                      </p:tavLst>
                                    </p:anim>
                                    <p:anim calcmode="lin" valueType="num">
                                      <p:cBhvr>
                                        <p:cTn id="220" dur="1000" fill="hold"/>
                                        <p:tgtEl>
                                          <p:spTgt spid="106"/>
                                        </p:tgtEl>
                                        <p:attrNameLst>
                                          <p:attrName>ppt_w</p:attrName>
                                        </p:attrNameLst>
                                      </p:cBhvr>
                                      <p:tavLst>
                                        <p:tav tm="0">
                                          <p:val>
                                            <p:strVal val="#ppt_w"/>
                                          </p:val>
                                        </p:tav>
                                        <p:tav tm="100000">
                                          <p:val>
                                            <p:strVal val="#ppt_w"/>
                                          </p:val>
                                        </p:tav>
                                      </p:tavLst>
                                    </p:anim>
                                    <p:anim calcmode="lin" valueType="num">
                                      <p:cBhvr>
                                        <p:cTn id="221" dur="1000" fill="hold"/>
                                        <p:tgtEl>
                                          <p:spTgt spid="106"/>
                                        </p:tgtEl>
                                        <p:attrNameLst>
                                          <p:attrName>ppt_h</p:attrName>
                                        </p:attrNameLst>
                                      </p:cBhvr>
                                      <p:tavLst>
                                        <p:tav tm="0">
                                          <p:val>
                                            <p:fltVal val="0"/>
                                          </p:val>
                                        </p:tav>
                                        <p:tav tm="100000">
                                          <p:val>
                                            <p:strVal val="#ppt_h"/>
                                          </p:val>
                                        </p:tav>
                                      </p:tavLst>
                                    </p:anim>
                                  </p:childTnLst>
                                </p:cTn>
                              </p:par>
                              <p:par>
                                <p:cTn id="222" presetID="17" presetClass="entr" presetSubtype="1" fill="hold" grpId="0" nodeType="withEffect">
                                  <p:stCondLst>
                                    <p:cond delay="2750"/>
                                  </p:stCondLst>
                                  <p:childTnLst>
                                    <p:set>
                                      <p:cBhvr>
                                        <p:cTn id="223" dur="1" fill="hold">
                                          <p:stCondLst>
                                            <p:cond delay="0"/>
                                          </p:stCondLst>
                                        </p:cTn>
                                        <p:tgtEl>
                                          <p:spTgt spid="110"/>
                                        </p:tgtEl>
                                        <p:attrNameLst>
                                          <p:attrName>style.visibility</p:attrName>
                                        </p:attrNameLst>
                                      </p:cBhvr>
                                      <p:to>
                                        <p:strVal val="visible"/>
                                      </p:to>
                                    </p:set>
                                    <p:anim calcmode="lin" valueType="num">
                                      <p:cBhvr>
                                        <p:cTn id="224" dur="1000" fill="hold"/>
                                        <p:tgtEl>
                                          <p:spTgt spid="110"/>
                                        </p:tgtEl>
                                        <p:attrNameLst>
                                          <p:attrName>ppt_x</p:attrName>
                                        </p:attrNameLst>
                                      </p:cBhvr>
                                      <p:tavLst>
                                        <p:tav tm="0">
                                          <p:val>
                                            <p:strVal val="#ppt_x"/>
                                          </p:val>
                                        </p:tav>
                                        <p:tav tm="100000">
                                          <p:val>
                                            <p:strVal val="#ppt_x"/>
                                          </p:val>
                                        </p:tav>
                                      </p:tavLst>
                                    </p:anim>
                                    <p:anim calcmode="lin" valueType="num">
                                      <p:cBhvr>
                                        <p:cTn id="225" dur="1000" fill="hold"/>
                                        <p:tgtEl>
                                          <p:spTgt spid="110"/>
                                        </p:tgtEl>
                                        <p:attrNameLst>
                                          <p:attrName>ppt_y</p:attrName>
                                        </p:attrNameLst>
                                      </p:cBhvr>
                                      <p:tavLst>
                                        <p:tav tm="0">
                                          <p:val>
                                            <p:strVal val="#ppt_y-#ppt_h/2"/>
                                          </p:val>
                                        </p:tav>
                                        <p:tav tm="100000">
                                          <p:val>
                                            <p:strVal val="#ppt_y"/>
                                          </p:val>
                                        </p:tav>
                                      </p:tavLst>
                                    </p:anim>
                                    <p:anim calcmode="lin" valueType="num">
                                      <p:cBhvr>
                                        <p:cTn id="226" dur="1000" fill="hold"/>
                                        <p:tgtEl>
                                          <p:spTgt spid="110"/>
                                        </p:tgtEl>
                                        <p:attrNameLst>
                                          <p:attrName>ppt_w</p:attrName>
                                        </p:attrNameLst>
                                      </p:cBhvr>
                                      <p:tavLst>
                                        <p:tav tm="0">
                                          <p:val>
                                            <p:strVal val="#ppt_w"/>
                                          </p:val>
                                        </p:tav>
                                        <p:tav tm="100000">
                                          <p:val>
                                            <p:strVal val="#ppt_w"/>
                                          </p:val>
                                        </p:tav>
                                      </p:tavLst>
                                    </p:anim>
                                    <p:anim calcmode="lin" valueType="num">
                                      <p:cBhvr>
                                        <p:cTn id="227" dur="1000" fill="hold"/>
                                        <p:tgtEl>
                                          <p:spTgt spid="110"/>
                                        </p:tgtEl>
                                        <p:attrNameLst>
                                          <p:attrName>ppt_h</p:attrName>
                                        </p:attrNameLst>
                                      </p:cBhvr>
                                      <p:tavLst>
                                        <p:tav tm="0">
                                          <p:val>
                                            <p:fltVal val="0"/>
                                          </p:val>
                                        </p:tav>
                                        <p:tav tm="100000">
                                          <p:val>
                                            <p:strVal val="#ppt_h"/>
                                          </p:val>
                                        </p:tav>
                                      </p:tavLst>
                                    </p:anim>
                                  </p:childTnLst>
                                </p:cTn>
                              </p:par>
                              <p:par>
                                <p:cTn id="228" presetID="17" presetClass="entr" presetSubtype="1" fill="hold" grpId="0" nodeType="withEffect">
                                  <p:stCondLst>
                                    <p:cond delay="2750"/>
                                  </p:stCondLst>
                                  <p:childTnLst>
                                    <p:set>
                                      <p:cBhvr>
                                        <p:cTn id="229" dur="1" fill="hold">
                                          <p:stCondLst>
                                            <p:cond delay="0"/>
                                          </p:stCondLst>
                                        </p:cTn>
                                        <p:tgtEl>
                                          <p:spTgt spid="112"/>
                                        </p:tgtEl>
                                        <p:attrNameLst>
                                          <p:attrName>style.visibility</p:attrName>
                                        </p:attrNameLst>
                                      </p:cBhvr>
                                      <p:to>
                                        <p:strVal val="visible"/>
                                      </p:to>
                                    </p:set>
                                    <p:anim calcmode="lin" valueType="num">
                                      <p:cBhvr>
                                        <p:cTn id="230" dur="1000" fill="hold"/>
                                        <p:tgtEl>
                                          <p:spTgt spid="112"/>
                                        </p:tgtEl>
                                        <p:attrNameLst>
                                          <p:attrName>ppt_x</p:attrName>
                                        </p:attrNameLst>
                                      </p:cBhvr>
                                      <p:tavLst>
                                        <p:tav tm="0">
                                          <p:val>
                                            <p:strVal val="#ppt_x"/>
                                          </p:val>
                                        </p:tav>
                                        <p:tav tm="100000">
                                          <p:val>
                                            <p:strVal val="#ppt_x"/>
                                          </p:val>
                                        </p:tav>
                                      </p:tavLst>
                                    </p:anim>
                                    <p:anim calcmode="lin" valueType="num">
                                      <p:cBhvr>
                                        <p:cTn id="231" dur="1000" fill="hold"/>
                                        <p:tgtEl>
                                          <p:spTgt spid="112"/>
                                        </p:tgtEl>
                                        <p:attrNameLst>
                                          <p:attrName>ppt_y</p:attrName>
                                        </p:attrNameLst>
                                      </p:cBhvr>
                                      <p:tavLst>
                                        <p:tav tm="0">
                                          <p:val>
                                            <p:strVal val="#ppt_y-#ppt_h/2"/>
                                          </p:val>
                                        </p:tav>
                                        <p:tav tm="100000">
                                          <p:val>
                                            <p:strVal val="#ppt_y"/>
                                          </p:val>
                                        </p:tav>
                                      </p:tavLst>
                                    </p:anim>
                                    <p:anim calcmode="lin" valueType="num">
                                      <p:cBhvr>
                                        <p:cTn id="232" dur="1000" fill="hold"/>
                                        <p:tgtEl>
                                          <p:spTgt spid="112"/>
                                        </p:tgtEl>
                                        <p:attrNameLst>
                                          <p:attrName>ppt_w</p:attrName>
                                        </p:attrNameLst>
                                      </p:cBhvr>
                                      <p:tavLst>
                                        <p:tav tm="0">
                                          <p:val>
                                            <p:strVal val="#ppt_w"/>
                                          </p:val>
                                        </p:tav>
                                        <p:tav tm="100000">
                                          <p:val>
                                            <p:strVal val="#ppt_w"/>
                                          </p:val>
                                        </p:tav>
                                      </p:tavLst>
                                    </p:anim>
                                    <p:anim calcmode="lin" valueType="num">
                                      <p:cBhvr>
                                        <p:cTn id="233" dur="1000" fill="hold"/>
                                        <p:tgtEl>
                                          <p:spTgt spid="112"/>
                                        </p:tgtEl>
                                        <p:attrNameLst>
                                          <p:attrName>ppt_h</p:attrName>
                                        </p:attrNameLst>
                                      </p:cBhvr>
                                      <p:tavLst>
                                        <p:tav tm="0">
                                          <p:val>
                                            <p:fltVal val="0"/>
                                          </p:val>
                                        </p:tav>
                                        <p:tav tm="100000">
                                          <p:val>
                                            <p:strVal val="#ppt_h"/>
                                          </p:val>
                                        </p:tav>
                                      </p:tavLst>
                                    </p:anim>
                                  </p:childTnLst>
                                </p:cTn>
                              </p:par>
                              <p:par>
                                <p:cTn id="234" presetID="17" presetClass="entr" presetSubtype="1" fill="hold" grpId="0" nodeType="withEffect">
                                  <p:stCondLst>
                                    <p:cond delay="2750"/>
                                  </p:stCondLst>
                                  <p:childTnLst>
                                    <p:set>
                                      <p:cBhvr>
                                        <p:cTn id="235" dur="1" fill="hold">
                                          <p:stCondLst>
                                            <p:cond delay="0"/>
                                          </p:stCondLst>
                                        </p:cTn>
                                        <p:tgtEl>
                                          <p:spTgt spid="114"/>
                                        </p:tgtEl>
                                        <p:attrNameLst>
                                          <p:attrName>style.visibility</p:attrName>
                                        </p:attrNameLst>
                                      </p:cBhvr>
                                      <p:to>
                                        <p:strVal val="visible"/>
                                      </p:to>
                                    </p:set>
                                    <p:anim calcmode="lin" valueType="num">
                                      <p:cBhvr>
                                        <p:cTn id="236" dur="1000" fill="hold"/>
                                        <p:tgtEl>
                                          <p:spTgt spid="114"/>
                                        </p:tgtEl>
                                        <p:attrNameLst>
                                          <p:attrName>ppt_x</p:attrName>
                                        </p:attrNameLst>
                                      </p:cBhvr>
                                      <p:tavLst>
                                        <p:tav tm="0">
                                          <p:val>
                                            <p:strVal val="#ppt_x"/>
                                          </p:val>
                                        </p:tav>
                                        <p:tav tm="100000">
                                          <p:val>
                                            <p:strVal val="#ppt_x"/>
                                          </p:val>
                                        </p:tav>
                                      </p:tavLst>
                                    </p:anim>
                                    <p:anim calcmode="lin" valueType="num">
                                      <p:cBhvr>
                                        <p:cTn id="237" dur="1000" fill="hold"/>
                                        <p:tgtEl>
                                          <p:spTgt spid="114"/>
                                        </p:tgtEl>
                                        <p:attrNameLst>
                                          <p:attrName>ppt_y</p:attrName>
                                        </p:attrNameLst>
                                      </p:cBhvr>
                                      <p:tavLst>
                                        <p:tav tm="0">
                                          <p:val>
                                            <p:strVal val="#ppt_y-#ppt_h/2"/>
                                          </p:val>
                                        </p:tav>
                                        <p:tav tm="100000">
                                          <p:val>
                                            <p:strVal val="#ppt_y"/>
                                          </p:val>
                                        </p:tav>
                                      </p:tavLst>
                                    </p:anim>
                                    <p:anim calcmode="lin" valueType="num">
                                      <p:cBhvr>
                                        <p:cTn id="238" dur="1000" fill="hold"/>
                                        <p:tgtEl>
                                          <p:spTgt spid="114"/>
                                        </p:tgtEl>
                                        <p:attrNameLst>
                                          <p:attrName>ppt_w</p:attrName>
                                        </p:attrNameLst>
                                      </p:cBhvr>
                                      <p:tavLst>
                                        <p:tav tm="0">
                                          <p:val>
                                            <p:strVal val="#ppt_w"/>
                                          </p:val>
                                        </p:tav>
                                        <p:tav tm="100000">
                                          <p:val>
                                            <p:strVal val="#ppt_w"/>
                                          </p:val>
                                        </p:tav>
                                      </p:tavLst>
                                    </p:anim>
                                    <p:anim calcmode="lin" valueType="num">
                                      <p:cBhvr>
                                        <p:cTn id="239" dur="1000" fill="hold"/>
                                        <p:tgtEl>
                                          <p:spTgt spid="114"/>
                                        </p:tgtEl>
                                        <p:attrNameLst>
                                          <p:attrName>ppt_h</p:attrName>
                                        </p:attrNameLst>
                                      </p:cBhvr>
                                      <p:tavLst>
                                        <p:tav tm="0">
                                          <p:val>
                                            <p:fltVal val="0"/>
                                          </p:val>
                                        </p:tav>
                                        <p:tav tm="100000">
                                          <p:val>
                                            <p:strVal val="#ppt_h"/>
                                          </p:val>
                                        </p:tav>
                                      </p:tavLst>
                                    </p:anim>
                                  </p:childTnLst>
                                </p:cTn>
                              </p:par>
                              <p:par>
                                <p:cTn id="240" presetID="17" presetClass="entr" presetSubtype="1" fill="hold" grpId="0" nodeType="withEffect">
                                  <p:stCondLst>
                                    <p:cond delay="2750"/>
                                  </p:stCondLst>
                                  <p:childTnLst>
                                    <p:set>
                                      <p:cBhvr>
                                        <p:cTn id="241" dur="1" fill="hold">
                                          <p:stCondLst>
                                            <p:cond delay="0"/>
                                          </p:stCondLst>
                                        </p:cTn>
                                        <p:tgtEl>
                                          <p:spTgt spid="116"/>
                                        </p:tgtEl>
                                        <p:attrNameLst>
                                          <p:attrName>style.visibility</p:attrName>
                                        </p:attrNameLst>
                                      </p:cBhvr>
                                      <p:to>
                                        <p:strVal val="visible"/>
                                      </p:to>
                                    </p:set>
                                    <p:anim calcmode="lin" valueType="num">
                                      <p:cBhvr>
                                        <p:cTn id="242" dur="1000" fill="hold"/>
                                        <p:tgtEl>
                                          <p:spTgt spid="116"/>
                                        </p:tgtEl>
                                        <p:attrNameLst>
                                          <p:attrName>ppt_x</p:attrName>
                                        </p:attrNameLst>
                                      </p:cBhvr>
                                      <p:tavLst>
                                        <p:tav tm="0">
                                          <p:val>
                                            <p:strVal val="#ppt_x"/>
                                          </p:val>
                                        </p:tav>
                                        <p:tav tm="100000">
                                          <p:val>
                                            <p:strVal val="#ppt_x"/>
                                          </p:val>
                                        </p:tav>
                                      </p:tavLst>
                                    </p:anim>
                                    <p:anim calcmode="lin" valueType="num">
                                      <p:cBhvr>
                                        <p:cTn id="243" dur="1000" fill="hold"/>
                                        <p:tgtEl>
                                          <p:spTgt spid="116"/>
                                        </p:tgtEl>
                                        <p:attrNameLst>
                                          <p:attrName>ppt_y</p:attrName>
                                        </p:attrNameLst>
                                      </p:cBhvr>
                                      <p:tavLst>
                                        <p:tav tm="0">
                                          <p:val>
                                            <p:strVal val="#ppt_y-#ppt_h/2"/>
                                          </p:val>
                                        </p:tav>
                                        <p:tav tm="100000">
                                          <p:val>
                                            <p:strVal val="#ppt_y"/>
                                          </p:val>
                                        </p:tav>
                                      </p:tavLst>
                                    </p:anim>
                                    <p:anim calcmode="lin" valueType="num">
                                      <p:cBhvr>
                                        <p:cTn id="244" dur="1000" fill="hold"/>
                                        <p:tgtEl>
                                          <p:spTgt spid="116"/>
                                        </p:tgtEl>
                                        <p:attrNameLst>
                                          <p:attrName>ppt_w</p:attrName>
                                        </p:attrNameLst>
                                      </p:cBhvr>
                                      <p:tavLst>
                                        <p:tav tm="0">
                                          <p:val>
                                            <p:strVal val="#ppt_w"/>
                                          </p:val>
                                        </p:tav>
                                        <p:tav tm="100000">
                                          <p:val>
                                            <p:strVal val="#ppt_w"/>
                                          </p:val>
                                        </p:tav>
                                      </p:tavLst>
                                    </p:anim>
                                    <p:anim calcmode="lin" valueType="num">
                                      <p:cBhvr>
                                        <p:cTn id="245" dur="1000" fill="hold"/>
                                        <p:tgtEl>
                                          <p:spTgt spid="116"/>
                                        </p:tgtEl>
                                        <p:attrNameLst>
                                          <p:attrName>ppt_h</p:attrName>
                                        </p:attrNameLst>
                                      </p:cBhvr>
                                      <p:tavLst>
                                        <p:tav tm="0">
                                          <p:val>
                                            <p:fltVal val="0"/>
                                          </p:val>
                                        </p:tav>
                                        <p:tav tm="100000">
                                          <p:val>
                                            <p:strVal val="#ppt_h"/>
                                          </p:val>
                                        </p:tav>
                                      </p:tavLst>
                                    </p:anim>
                                  </p:childTnLst>
                                </p:cTn>
                              </p:par>
                              <p:par>
                                <p:cTn id="246" presetID="17" presetClass="entr" presetSubtype="1" fill="hold" grpId="0" nodeType="withEffect">
                                  <p:stCondLst>
                                    <p:cond delay="2750"/>
                                  </p:stCondLst>
                                  <p:childTnLst>
                                    <p:set>
                                      <p:cBhvr>
                                        <p:cTn id="247" dur="1" fill="hold">
                                          <p:stCondLst>
                                            <p:cond delay="0"/>
                                          </p:stCondLst>
                                        </p:cTn>
                                        <p:tgtEl>
                                          <p:spTgt spid="118"/>
                                        </p:tgtEl>
                                        <p:attrNameLst>
                                          <p:attrName>style.visibility</p:attrName>
                                        </p:attrNameLst>
                                      </p:cBhvr>
                                      <p:to>
                                        <p:strVal val="visible"/>
                                      </p:to>
                                    </p:set>
                                    <p:anim calcmode="lin" valueType="num">
                                      <p:cBhvr>
                                        <p:cTn id="248" dur="1000" fill="hold"/>
                                        <p:tgtEl>
                                          <p:spTgt spid="118"/>
                                        </p:tgtEl>
                                        <p:attrNameLst>
                                          <p:attrName>ppt_x</p:attrName>
                                        </p:attrNameLst>
                                      </p:cBhvr>
                                      <p:tavLst>
                                        <p:tav tm="0">
                                          <p:val>
                                            <p:strVal val="#ppt_x"/>
                                          </p:val>
                                        </p:tav>
                                        <p:tav tm="100000">
                                          <p:val>
                                            <p:strVal val="#ppt_x"/>
                                          </p:val>
                                        </p:tav>
                                      </p:tavLst>
                                    </p:anim>
                                    <p:anim calcmode="lin" valueType="num">
                                      <p:cBhvr>
                                        <p:cTn id="249" dur="1000" fill="hold"/>
                                        <p:tgtEl>
                                          <p:spTgt spid="118"/>
                                        </p:tgtEl>
                                        <p:attrNameLst>
                                          <p:attrName>ppt_y</p:attrName>
                                        </p:attrNameLst>
                                      </p:cBhvr>
                                      <p:tavLst>
                                        <p:tav tm="0">
                                          <p:val>
                                            <p:strVal val="#ppt_y-#ppt_h/2"/>
                                          </p:val>
                                        </p:tav>
                                        <p:tav tm="100000">
                                          <p:val>
                                            <p:strVal val="#ppt_y"/>
                                          </p:val>
                                        </p:tav>
                                      </p:tavLst>
                                    </p:anim>
                                    <p:anim calcmode="lin" valueType="num">
                                      <p:cBhvr>
                                        <p:cTn id="250" dur="1000" fill="hold"/>
                                        <p:tgtEl>
                                          <p:spTgt spid="118"/>
                                        </p:tgtEl>
                                        <p:attrNameLst>
                                          <p:attrName>ppt_w</p:attrName>
                                        </p:attrNameLst>
                                      </p:cBhvr>
                                      <p:tavLst>
                                        <p:tav tm="0">
                                          <p:val>
                                            <p:strVal val="#ppt_w"/>
                                          </p:val>
                                        </p:tav>
                                        <p:tav tm="100000">
                                          <p:val>
                                            <p:strVal val="#ppt_w"/>
                                          </p:val>
                                        </p:tav>
                                      </p:tavLst>
                                    </p:anim>
                                    <p:anim calcmode="lin" valueType="num">
                                      <p:cBhvr>
                                        <p:cTn id="251" dur="1000" fill="hold"/>
                                        <p:tgtEl>
                                          <p:spTgt spid="1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18" grpId="0" animBg="1"/>
      <p:bldP spid="119" grpId="0" animBg="1"/>
      <p:bldP spid="116" grpId="0" animBg="1"/>
      <p:bldP spid="117" grpId="0" animBg="1"/>
      <p:bldP spid="114" grpId="0" animBg="1"/>
      <p:bldP spid="115" grpId="0" animBg="1"/>
      <p:bldP spid="112" grpId="0" animBg="1"/>
      <p:bldP spid="113" grpId="0" animBg="1"/>
      <p:bldP spid="126" grpId="0" animBg="1"/>
      <p:bldP spid="126" grpId="1" animBg="1"/>
      <p:bldP spid="110" grpId="0" animBg="1"/>
      <p:bldP spid="111" grpId="0" animBg="1"/>
      <p:bldP spid="108" grpId="0" animBg="1"/>
      <p:bldP spid="109" grpId="0" animBg="1"/>
      <p:bldP spid="106" grpId="0" animBg="1"/>
      <p:bldP spid="107" grpId="0" animBg="1"/>
      <p:bldP spid="104" grpId="0" animBg="1"/>
      <p:bldP spid="105" grpId="0" animBg="1"/>
      <p:bldP spid="130" grpId="0" animBg="1"/>
      <p:bldP spid="130" grpId="1" animBg="1"/>
      <p:bldP spid="83" grpId="0" animBg="1"/>
      <p:bldP spid="84" grpId="0" animBg="1"/>
      <p:bldP spid="86" grpId="0" animBg="1"/>
      <p:bldP spid="87" grpId="0" animBg="1"/>
      <p:bldP spid="89" grpId="0" animBg="1"/>
      <p:bldP spid="90" grpId="0" animBg="1"/>
      <p:bldP spid="92" grpId="0" animBg="1"/>
      <p:bldP spid="93" grpId="0" animBg="1"/>
      <p:bldP spid="129" grpId="0" animBg="1"/>
      <p:bldP spid="129" grpId="1" animBg="1"/>
      <p:bldP spid="19" grpId="0" animBg="1"/>
      <p:bldP spid="41" grpId="0" animBg="1"/>
      <p:bldP spid="74" grpId="0" animBg="1"/>
      <p:bldP spid="75" grpId="0" animBg="1"/>
      <p:bldP spid="77" grpId="0" animBg="1"/>
      <p:bldP spid="78" grpId="0" animBg="1"/>
      <p:bldP spid="80" grpId="0" animBg="1"/>
      <p:bldP spid="81" grpId="0" animBg="1"/>
      <p:bldP spid="121" grpId="0" animBg="1"/>
      <p:bldP spid="121" grpId="1" animBg="1"/>
    </p:bldLst>
  </p:timing>
  <p:extLst>
    <p:ext uri="{6950BFC3-D8DA-4A85-94F7-54DA5524770B}">
      <p188:commentRel xmlns:p188="http://schemas.microsoft.com/office/powerpoint/2018/8/main" r:id="rId2"/>
    </p:ext>
  </p:extLst>
</p:sld>
</file>

<file path=ppt/theme/theme1.xml><?xml version="1.0" encoding="utf-8"?>
<a:theme xmlns:a="http://schemas.openxmlformats.org/drawingml/2006/main" name="1_Office Theme">
  <a:themeElements>
    <a:clrScheme name="Custom 106">
      <a:dk1>
        <a:sysClr val="windowText" lastClr="000000"/>
      </a:dk1>
      <a:lt1>
        <a:sysClr val="window" lastClr="FFFFFF"/>
      </a:lt1>
      <a:dk2>
        <a:srgbClr val="44546A"/>
      </a:dk2>
      <a:lt2>
        <a:srgbClr val="E7E6E6"/>
      </a:lt2>
      <a:accent1>
        <a:srgbClr val="6DC4A1"/>
      </a:accent1>
      <a:accent2>
        <a:srgbClr val="A0D9A9"/>
      </a:accent2>
      <a:accent3>
        <a:srgbClr val="3EBFDC"/>
      </a:accent3>
      <a:accent4>
        <a:srgbClr val="0B80A0"/>
      </a:accent4>
      <a:accent5>
        <a:srgbClr val="F5F7F9"/>
      </a:accent5>
      <a:accent6>
        <a:srgbClr val="DBDDE2"/>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180</Words>
  <Application>Microsoft Office PowerPoint</Application>
  <PresentationFormat>Widescreen</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Basic Safety and Training</dc:creator>
  <cp:lastModifiedBy>B A S I C Safety Solutions</cp:lastModifiedBy>
  <cp:revision>2</cp:revision>
  <dcterms:created xsi:type="dcterms:W3CDTF">2022-09-14T05:38:35Z</dcterms:created>
  <dcterms:modified xsi:type="dcterms:W3CDTF">2022-10-31T14:54:08Z</dcterms:modified>
</cp:coreProperties>
</file>